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4" r:id="rId3"/>
    <p:sldId id="257" r:id="rId4"/>
    <p:sldId id="265" r:id="rId5"/>
    <p:sldId id="266" r:id="rId6"/>
    <p:sldId id="259" r:id="rId7"/>
    <p:sldId id="258" r:id="rId8"/>
    <p:sldId id="263" r:id="rId9"/>
    <p:sldId id="260" r:id="rId10"/>
    <p:sldId id="261" r:id="rId11"/>
    <p:sldId id="267" r:id="rId12"/>
    <p:sldId id="262" r:id="rId13"/>
    <p:sldId id="268" r:id="rId14"/>
    <p:sldId id="269" r:id="rId15"/>
    <p:sldId id="270" r:id="rId16"/>
    <p:sldId id="271" r:id="rId17"/>
    <p:sldId id="272" r:id="rId18"/>
    <p:sldId id="273" r:id="rId19"/>
    <p:sldId id="275" r:id="rId20"/>
    <p:sldId id="276" r:id="rId21"/>
    <p:sldId id="277" r:id="rId22"/>
    <p:sldId id="274"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6" autoAdjust="0"/>
    <p:restoredTop sz="78660" autoAdjust="0"/>
  </p:normalViewPr>
  <p:slideViewPr>
    <p:cSldViewPr snapToGrid="0">
      <p:cViewPr varScale="1">
        <p:scale>
          <a:sx n="126" d="100"/>
          <a:sy n="126" d="100"/>
        </p:scale>
        <p:origin x="162" y="1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33A9A-13B6-4AAD-BE9A-F702E18031C9}" type="datetimeFigureOut">
              <a:rPr lang="en-GB" smtClean="0"/>
              <a:t>29/03/2021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14DDF-7A65-478A-865B-2D3F7750EA9F}" type="slidenum">
              <a:rPr lang="en-GB" smtClean="0"/>
              <a:t>‹#›</a:t>
            </a:fld>
            <a:endParaRPr lang="en-GB"/>
          </a:p>
        </p:txBody>
      </p:sp>
    </p:spTree>
    <p:extLst>
      <p:ext uri="{BB962C8B-B14F-4D97-AF65-F5344CB8AC3E}">
        <p14:creationId xmlns:p14="http://schemas.microsoft.com/office/powerpoint/2010/main" val="408859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 out of 10 seconds</a:t>
            </a:r>
          </a:p>
          <a:p>
            <a:endParaRPr lang="en-GB" dirty="0"/>
          </a:p>
          <a:p>
            <a:r>
              <a:rPr lang="en-GB" dirty="0"/>
              <a:t>Hi I’m Ryan Williamson and my project is Real-time Social Distancing Using Wearable ESP32s. During this presentation I will give a brief overview of each area of my dissertation.</a:t>
            </a:r>
          </a:p>
        </p:txBody>
      </p:sp>
      <p:sp>
        <p:nvSpPr>
          <p:cNvPr id="4" name="Slide Number Placeholder 3"/>
          <p:cNvSpPr>
            <a:spLocks noGrp="1"/>
          </p:cNvSpPr>
          <p:nvPr>
            <p:ph type="sldNum" sz="quarter" idx="5"/>
          </p:nvPr>
        </p:nvSpPr>
        <p:spPr/>
        <p:txBody>
          <a:bodyPr/>
          <a:lstStyle/>
          <a:p>
            <a:fld id="{3D414DDF-7A65-478A-865B-2D3F7750EA9F}" type="slidenum">
              <a:rPr lang="en-GB" smtClean="0"/>
              <a:t>1</a:t>
            </a:fld>
            <a:endParaRPr lang="en-GB"/>
          </a:p>
        </p:txBody>
      </p:sp>
    </p:spTree>
    <p:extLst>
      <p:ext uri="{BB962C8B-B14F-4D97-AF65-F5344CB8AC3E}">
        <p14:creationId xmlns:p14="http://schemas.microsoft.com/office/powerpoint/2010/main" val="134602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22 out of 30 seconds</a:t>
            </a:r>
          </a:p>
          <a:p>
            <a:endParaRPr lang="en-GB" dirty="0"/>
          </a:p>
          <a:p>
            <a:r>
              <a:rPr lang="en-GB" dirty="0"/>
              <a:t>This is the system architecture diagram for the project. It shows the use of an ESP32 device and Android device which was the hardware chosen for this project.</a:t>
            </a:r>
          </a:p>
          <a:p>
            <a:endParaRPr lang="en-GB" dirty="0"/>
          </a:p>
          <a:p>
            <a:r>
              <a:rPr lang="en-GB" dirty="0"/>
              <a:t>For ESP32 development Platform IO was used as the development and deployment tool, it had mature integration with the ESP32 and the Arduino framework used for development.</a:t>
            </a:r>
          </a:p>
          <a:p>
            <a:endParaRPr lang="en-GB" dirty="0"/>
          </a:p>
          <a:p>
            <a:r>
              <a:rPr lang="en-GB" dirty="0"/>
              <a:t>For Android app development Java was chosen over Kotlin; Even though Kotlin is now the recommended language, Java is more familiar to me and has more documentation.</a:t>
            </a:r>
          </a:p>
        </p:txBody>
      </p:sp>
      <p:sp>
        <p:nvSpPr>
          <p:cNvPr id="4" name="Slide Number Placeholder 3"/>
          <p:cNvSpPr>
            <a:spLocks noGrp="1"/>
          </p:cNvSpPr>
          <p:nvPr>
            <p:ph type="sldNum" sz="quarter" idx="5"/>
          </p:nvPr>
        </p:nvSpPr>
        <p:spPr/>
        <p:txBody>
          <a:bodyPr/>
          <a:lstStyle/>
          <a:p>
            <a:fld id="{3D414DDF-7A65-478A-865B-2D3F7750EA9F}" type="slidenum">
              <a:rPr lang="en-GB" smtClean="0"/>
              <a:t>10</a:t>
            </a:fld>
            <a:endParaRPr lang="en-GB"/>
          </a:p>
        </p:txBody>
      </p:sp>
    </p:spTree>
    <p:extLst>
      <p:ext uri="{BB962C8B-B14F-4D97-AF65-F5344CB8AC3E}">
        <p14:creationId xmlns:p14="http://schemas.microsoft.com/office/powerpoint/2010/main" val="1451558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35 out of 45 seconds</a:t>
            </a:r>
          </a:p>
          <a:p>
            <a:endParaRPr lang="en-GB" dirty="0"/>
          </a:p>
          <a:p>
            <a:r>
              <a:rPr lang="en-GB" dirty="0"/>
              <a:t>Shown here is an ESP32 device notifying the user that it is too close to another ESP32 device.</a:t>
            </a:r>
          </a:p>
          <a:p>
            <a:endParaRPr lang="en-GB" dirty="0"/>
          </a:p>
          <a:p>
            <a:r>
              <a:rPr lang="en-GB" dirty="0"/>
              <a:t>The notification system was built to be extendable, using an abstraction layer between the notification system and the concrete implementations. This was used in the project to add support for using vibrotactile motors for haptic feedback.</a:t>
            </a:r>
          </a:p>
          <a:p>
            <a:endParaRPr lang="en-GB" dirty="0"/>
          </a:p>
          <a:p>
            <a:r>
              <a:rPr lang="en-GB" dirty="0"/>
              <a:t>Device detection is performed via connection-less BLE communication. This works by having each device advertising its presence and scanning for other devices in parallel. A limitation here is the scan interval of an ESP32 has a minimum duration of 1 second, so there can be a large latency between devices entering each others space and a notification.</a:t>
            </a:r>
          </a:p>
        </p:txBody>
      </p:sp>
      <p:sp>
        <p:nvSpPr>
          <p:cNvPr id="4" name="Slide Number Placeholder 3"/>
          <p:cNvSpPr>
            <a:spLocks noGrp="1"/>
          </p:cNvSpPr>
          <p:nvPr>
            <p:ph type="sldNum" sz="quarter" idx="5"/>
          </p:nvPr>
        </p:nvSpPr>
        <p:spPr/>
        <p:txBody>
          <a:bodyPr/>
          <a:lstStyle/>
          <a:p>
            <a:fld id="{3D414DDF-7A65-478A-865B-2D3F7750EA9F}" type="slidenum">
              <a:rPr lang="en-GB" smtClean="0"/>
              <a:t>11</a:t>
            </a:fld>
            <a:endParaRPr lang="en-GB"/>
          </a:p>
        </p:txBody>
      </p:sp>
    </p:spTree>
    <p:extLst>
      <p:ext uri="{BB962C8B-B14F-4D97-AF65-F5344CB8AC3E}">
        <p14:creationId xmlns:p14="http://schemas.microsoft.com/office/powerpoint/2010/main" val="1003420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48 out of 45 seconds</a:t>
            </a:r>
          </a:p>
          <a:p>
            <a:endParaRPr lang="en-GB" dirty="0"/>
          </a:p>
          <a:p>
            <a:r>
              <a:rPr lang="en-GB" dirty="0"/>
              <a:t>Proximity estimation, used to determine closeness of detected devices, was performed using a free-space path loss model equation, as shown above. Specifically this formula calculated a target RSSI value for a given distance d, when the RSSI signal is stronger than this threshold the devices are considered close enough to be a potential social distancing breach.</a:t>
            </a:r>
          </a:p>
          <a:p>
            <a:endParaRPr lang="en-GB" dirty="0"/>
          </a:p>
          <a:p>
            <a:r>
              <a:rPr lang="en-GB" dirty="0"/>
              <a:t>Since RSSI values within Bluetooth Low Energy are volatile an averaging system was required to smooth out the values are provide a more consistent user experience. For the averaging operation an exponential moving average was used for its better space complexity.</a:t>
            </a:r>
          </a:p>
          <a:p>
            <a:endParaRPr lang="en-GB" dirty="0"/>
          </a:p>
          <a:p>
            <a:r>
              <a:rPr lang="en-GB" dirty="0"/>
              <a:t>To keep track of the averaged value for each device connection a red-black tree was implemented. Above is the node diagram for a tree node, the mac address is what the tree is indexed on. The timestamp here is used as a timeout value, if it’s been more than 5 seconds since the previous averaging operation on that device then it will reset instead of average again.</a:t>
            </a:r>
          </a:p>
        </p:txBody>
      </p:sp>
      <p:sp>
        <p:nvSpPr>
          <p:cNvPr id="4" name="Slide Number Placeholder 3"/>
          <p:cNvSpPr>
            <a:spLocks noGrp="1"/>
          </p:cNvSpPr>
          <p:nvPr>
            <p:ph type="sldNum" sz="quarter" idx="5"/>
          </p:nvPr>
        </p:nvSpPr>
        <p:spPr/>
        <p:txBody>
          <a:bodyPr/>
          <a:lstStyle/>
          <a:p>
            <a:fld id="{3D414DDF-7A65-478A-865B-2D3F7750EA9F}" type="slidenum">
              <a:rPr lang="en-GB" smtClean="0"/>
              <a:t>12</a:t>
            </a:fld>
            <a:endParaRPr lang="en-GB"/>
          </a:p>
        </p:txBody>
      </p:sp>
    </p:spTree>
    <p:extLst>
      <p:ext uri="{BB962C8B-B14F-4D97-AF65-F5344CB8AC3E}">
        <p14:creationId xmlns:p14="http://schemas.microsoft.com/office/powerpoint/2010/main" val="1243552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26 of 45 seconds</a:t>
            </a:r>
          </a:p>
          <a:p>
            <a:endParaRPr lang="en-GB" dirty="0"/>
          </a:p>
          <a:p>
            <a:r>
              <a:rPr lang="en-GB" dirty="0"/>
              <a:t>When an interaction occurs between ESP32 devices one of two things will occur.</a:t>
            </a:r>
          </a:p>
          <a:p>
            <a:endParaRPr lang="en-GB" dirty="0"/>
          </a:p>
          <a:p>
            <a:r>
              <a:rPr lang="en-GB" dirty="0"/>
              <a:t>If the ESP32 device is currently connected to the Android phone then it will immediately transfer the interaction data. If not connected then the RSSI value will be stored for later transmission.</a:t>
            </a:r>
          </a:p>
          <a:p>
            <a:endParaRPr lang="en-GB" dirty="0"/>
          </a:p>
          <a:p>
            <a:r>
              <a:rPr lang="en-GB" dirty="0"/>
              <a:t>Since the device only has volatile storage this data is stored in RAM. To do this a circular queue was used as the data should be sent in the order it was collected, and by using a circular queue instead of a standard queue the storage space could be better used.</a:t>
            </a:r>
          </a:p>
        </p:txBody>
      </p:sp>
      <p:sp>
        <p:nvSpPr>
          <p:cNvPr id="4" name="Slide Number Placeholder 3"/>
          <p:cNvSpPr>
            <a:spLocks noGrp="1"/>
          </p:cNvSpPr>
          <p:nvPr>
            <p:ph type="sldNum" sz="quarter" idx="5"/>
          </p:nvPr>
        </p:nvSpPr>
        <p:spPr/>
        <p:txBody>
          <a:bodyPr/>
          <a:lstStyle/>
          <a:p>
            <a:fld id="{3D414DDF-7A65-478A-865B-2D3F7750EA9F}" type="slidenum">
              <a:rPr lang="en-GB" smtClean="0"/>
              <a:t>13</a:t>
            </a:fld>
            <a:endParaRPr lang="en-GB"/>
          </a:p>
        </p:txBody>
      </p:sp>
    </p:spTree>
    <p:extLst>
      <p:ext uri="{BB962C8B-B14F-4D97-AF65-F5344CB8AC3E}">
        <p14:creationId xmlns:p14="http://schemas.microsoft.com/office/powerpoint/2010/main" val="2824452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28 out of 30 seconds</a:t>
            </a:r>
          </a:p>
          <a:p>
            <a:endParaRPr lang="en-GB" dirty="0"/>
          </a:p>
          <a:p>
            <a:r>
              <a:rPr lang="en-GB" dirty="0"/>
              <a:t>Shown here is the UI for three of the app screens, from left to right: The connect page, the information page, and the settings page.</a:t>
            </a:r>
          </a:p>
          <a:p>
            <a:endParaRPr lang="en-GB" dirty="0"/>
          </a:p>
          <a:p>
            <a:r>
              <a:rPr lang="en-GB" dirty="0"/>
              <a:t>UI was designed to respond to two states: connected and disconnected. When connected certain functionality changes, for example the update device button and synced status on the settings page only appears when connected.</a:t>
            </a:r>
          </a:p>
          <a:p>
            <a:endParaRPr lang="en-GB" dirty="0"/>
          </a:p>
          <a:p>
            <a:r>
              <a:rPr lang="en-GB" dirty="0"/>
              <a:t>UI was implemented using a base activity and a fragment container to change between the pages. For data interactions a view model was used, as Android has support for a model view controller architecture.</a:t>
            </a:r>
          </a:p>
          <a:p>
            <a:endParaRPr lang="en-GB" dirty="0"/>
          </a:p>
          <a:p>
            <a:endParaRPr lang="en-GB" dirty="0"/>
          </a:p>
        </p:txBody>
      </p:sp>
      <p:sp>
        <p:nvSpPr>
          <p:cNvPr id="4" name="Slide Number Placeholder 3"/>
          <p:cNvSpPr>
            <a:spLocks noGrp="1"/>
          </p:cNvSpPr>
          <p:nvPr>
            <p:ph type="sldNum" sz="quarter" idx="5"/>
          </p:nvPr>
        </p:nvSpPr>
        <p:spPr/>
        <p:txBody>
          <a:bodyPr/>
          <a:lstStyle/>
          <a:p>
            <a:fld id="{3D414DDF-7A65-478A-865B-2D3F7750EA9F}" type="slidenum">
              <a:rPr lang="en-GB" smtClean="0"/>
              <a:t>14</a:t>
            </a:fld>
            <a:endParaRPr lang="en-GB"/>
          </a:p>
        </p:txBody>
      </p:sp>
    </p:spTree>
    <p:extLst>
      <p:ext uri="{BB962C8B-B14F-4D97-AF65-F5344CB8AC3E}">
        <p14:creationId xmlns:p14="http://schemas.microsoft.com/office/powerpoint/2010/main" val="892404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32 of 30 seconds</a:t>
            </a:r>
          </a:p>
          <a:p>
            <a:endParaRPr lang="en-GB" dirty="0"/>
          </a:p>
          <a:p>
            <a:r>
              <a:rPr lang="en-GB" dirty="0"/>
              <a:t>There were three visualisation pages designed. A weekly interactions bar chart giving the amount of interactions per day for the last 7 days. Two pie charts, for giving a categorised view of average duration and distance of interactions. A trend line graph showing the user how their interaction amount was trending over all time, with a gradient on the line to show level of danger.</a:t>
            </a:r>
          </a:p>
          <a:p>
            <a:endParaRPr lang="en-GB" dirty="0"/>
          </a:p>
          <a:p>
            <a:r>
              <a:rPr lang="en-GB" dirty="0"/>
              <a:t>A key aspect of the data visualisation design was carefully selecting colour palettes for colour blindness. A colour blindness simulator was used and a palette was chosen that worked for all but two forms of colour blindness as shown above. On the left is tritanopia and on the right achromatopsia.</a:t>
            </a:r>
          </a:p>
        </p:txBody>
      </p:sp>
      <p:sp>
        <p:nvSpPr>
          <p:cNvPr id="4" name="Slide Number Placeholder 3"/>
          <p:cNvSpPr>
            <a:spLocks noGrp="1"/>
          </p:cNvSpPr>
          <p:nvPr>
            <p:ph type="sldNum" sz="quarter" idx="5"/>
          </p:nvPr>
        </p:nvSpPr>
        <p:spPr/>
        <p:txBody>
          <a:bodyPr/>
          <a:lstStyle/>
          <a:p>
            <a:fld id="{3D414DDF-7A65-478A-865B-2D3F7750EA9F}" type="slidenum">
              <a:rPr lang="en-GB" smtClean="0"/>
              <a:t>15</a:t>
            </a:fld>
            <a:endParaRPr lang="en-GB"/>
          </a:p>
        </p:txBody>
      </p:sp>
    </p:spTree>
    <p:extLst>
      <p:ext uri="{BB962C8B-B14F-4D97-AF65-F5344CB8AC3E}">
        <p14:creationId xmlns:p14="http://schemas.microsoft.com/office/powerpoint/2010/main" val="2457965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38 of 45 seconds</a:t>
            </a:r>
          </a:p>
          <a:p>
            <a:endParaRPr lang="en-GB" dirty="0"/>
          </a:p>
          <a:p>
            <a:r>
              <a:rPr lang="en-GB" dirty="0"/>
              <a:t>The database was a critical component of the app architecture. Shown here is the Entity Relationship diagram used to model the database. There are three entities: Device; used to model different ESP32 devices, Interaction; used to store information about an entire interaction, and RSSI; used to store information about a single part of an interaction.</a:t>
            </a:r>
          </a:p>
          <a:p>
            <a:endParaRPr lang="en-GB" dirty="0"/>
          </a:p>
          <a:p>
            <a:r>
              <a:rPr lang="en-GB" dirty="0"/>
              <a:t>For database implementation the Android Room persistence library was used. This is an abstraction on top of an SQLite database allowing for a reduction in boilerplate code and compile time query validation. To ensure that only one database was constructed at a time the Singleton design pattern was used.</a:t>
            </a:r>
          </a:p>
          <a:p>
            <a:endParaRPr lang="en-GB" dirty="0"/>
          </a:p>
          <a:p>
            <a:r>
              <a:rPr lang="en-GB" dirty="0"/>
              <a:t>Finally, custom export functionality was written to allow for exporting the database to a csv file for each table.</a:t>
            </a:r>
          </a:p>
        </p:txBody>
      </p:sp>
      <p:sp>
        <p:nvSpPr>
          <p:cNvPr id="4" name="Slide Number Placeholder 3"/>
          <p:cNvSpPr>
            <a:spLocks noGrp="1"/>
          </p:cNvSpPr>
          <p:nvPr>
            <p:ph type="sldNum" sz="quarter" idx="5"/>
          </p:nvPr>
        </p:nvSpPr>
        <p:spPr/>
        <p:txBody>
          <a:bodyPr/>
          <a:lstStyle/>
          <a:p>
            <a:fld id="{3D414DDF-7A65-478A-865B-2D3F7750EA9F}" type="slidenum">
              <a:rPr lang="en-GB" smtClean="0"/>
              <a:t>16</a:t>
            </a:fld>
            <a:endParaRPr lang="en-GB"/>
          </a:p>
        </p:txBody>
      </p:sp>
    </p:spTree>
    <p:extLst>
      <p:ext uri="{BB962C8B-B14F-4D97-AF65-F5344CB8AC3E}">
        <p14:creationId xmlns:p14="http://schemas.microsoft.com/office/powerpoint/2010/main" val="2028062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42 of 45 seconds</a:t>
            </a:r>
          </a:p>
          <a:p>
            <a:endParaRPr lang="en-GB" dirty="0"/>
          </a:p>
          <a:p>
            <a:r>
              <a:rPr lang="en-GB" dirty="0"/>
              <a:t>For receiving the interaction data being sent via Bluetooth Low Energy from the ESP32 I used the Blessed library for Android. This library provides higher level access to the BLE components, allowing for less connection management code to be written. The Bluetooth handler code was abstracted away from the UI except for events that only occurred on specific pages, such as the settings page.</a:t>
            </a:r>
          </a:p>
          <a:p>
            <a:endParaRPr lang="en-GB" dirty="0"/>
          </a:p>
          <a:p>
            <a:r>
              <a:rPr lang="en-GB" dirty="0"/>
              <a:t>When data is received through a characteristic update event the system converts the received byte stream to the proper forms of the data. A HashMap is used to allow for checking the times received, which allows for chunking the RSSI data into separate interactions based on time. This has two forms, the standard RSSI packet and the Bulk RSSI packet as seen above,</a:t>
            </a:r>
          </a:p>
          <a:p>
            <a:endParaRPr lang="en-GB" dirty="0"/>
          </a:p>
          <a:p>
            <a:r>
              <a:rPr lang="en-GB" dirty="0"/>
              <a:t>Byte buffers were used to ensure that endianness conversion was performed without error, as the ESP32 is little endian and Android is big endian.</a:t>
            </a:r>
          </a:p>
        </p:txBody>
      </p:sp>
      <p:sp>
        <p:nvSpPr>
          <p:cNvPr id="4" name="Slide Number Placeholder 3"/>
          <p:cNvSpPr>
            <a:spLocks noGrp="1"/>
          </p:cNvSpPr>
          <p:nvPr>
            <p:ph type="sldNum" sz="quarter" idx="5"/>
          </p:nvPr>
        </p:nvSpPr>
        <p:spPr/>
        <p:txBody>
          <a:bodyPr/>
          <a:lstStyle/>
          <a:p>
            <a:fld id="{3D414DDF-7A65-478A-865B-2D3F7750EA9F}" type="slidenum">
              <a:rPr lang="en-GB" smtClean="0"/>
              <a:t>17</a:t>
            </a:fld>
            <a:endParaRPr lang="en-GB"/>
          </a:p>
        </p:txBody>
      </p:sp>
    </p:spTree>
    <p:extLst>
      <p:ext uri="{BB962C8B-B14F-4D97-AF65-F5344CB8AC3E}">
        <p14:creationId xmlns:p14="http://schemas.microsoft.com/office/powerpoint/2010/main" val="111942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of 1 minute 15 seconds</a:t>
            </a:r>
          </a:p>
          <a:p>
            <a:endParaRPr lang="en-GB" dirty="0"/>
          </a:p>
          <a:p>
            <a:r>
              <a:rPr lang="en-GB" dirty="0"/>
              <a:t>In this section I will briefly discuss the three stages of evaluation used in this project</a:t>
            </a:r>
          </a:p>
        </p:txBody>
      </p:sp>
      <p:sp>
        <p:nvSpPr>
          <p:cNvPr id="4" name="Slide Number Placeholder 3"/>
          <p:cNvSpPr>
            <a:spLocks noGrp="1"/>
          </p:cNvSpPr>
          <p:nvPr>
            <p:ph type="sldNum" sz="quarter" idx="5"/>
          </p:nvPr>
        </p:nvSpPr>
        <p:spPr/>
        <p:txBody>
          <a:bodyPr/>
          <a:lstStyle/>
          <a:p>
            <a:fld id="{3D414DDF-7A65-478A-865B-2D3F7750EA9F}" type="slidenum">
              <a:rPr lang="en-GB" smtClean="0"/>
              <a:t>18</a:t>
            </a:fld>
            <a:endParaRPr lang="en-GB"/>
          </a:p>
        </p:txBody>
      </p:sp>
    </p:spTree>
    <p:extLst>
      <p:ext uri="{BB962C8B-B14F-4D97-AF65-F5344CB8AC3E}">
        <p14:creationId xmlns:p14="http://schemas.microsoft.com/office/powerpoint/2010/main" val="3546803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 of 15 seconds</a:t>
            </a:r>
          </a:p>
          <a:p>
            <a:endParaRPr lang="en-GB" dirty="0"/>
          </a:p>
          <a:p>
            <a:r>
              <a:rPr lang="en-GB" dirty="0"/>
              <a:t>Unit testing was performed on the ESP32 with 45 tests, and on Android, as pictured here, with 86 tests. The UI of the app was not tested.</a:t>
            </a:r>
          </a:p>
        </p:txBody>
      </p:sp>
      <p:sp>
        <p:nvSpPr>
          <p:cNvPr id="4" name="Slide Number Placeholder 3"/>
          <p:cNvSpPr>
            <a:spLocks noGrp="1"/>
          </p:cNvSpPr>
          <p:nvPr>
            <p:ph type="sldNum" sz="quarter" idx="5"/>
          </p:nvPr>
        </p:nvSpPr>
        <p:spPr/>
        <p:txBody>
          <a:bodyPr/>
          <a:lstStyle/>
          <a:p>
            <a:fld id="{3D414DDF-7A65-478A-865B-2D3F7750EA9F}" type="slidenum">
              <a:rPr lang="en-GB" smtClean="0"/>
              <a:t>19</a:t>
            </a:fld>
            <a:endParaRPr lang="en-GB"/>
          </a:p>
        </p:txBody>
      </p:sp>
    </p:spTree>
    <p:extLst>
      <p:ext uri="{BB962C8B-B14F-4D97-AF65-F5344CB8AC3E}">
        <p14:creationId xmlns:p14="http://schemas.microsoft.com/office/powerpoint/2010/main" val="2806398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out of 60 seconds total, including next two slides</a:t>
            </a:r>
          </a:p>
          <a:p>
            <a:endParaRPr lang="en-GB" dirty="0"/>
          </a:p>
          <a:p>
            <a:r>
              <a:rPr lang="en-GB" dirty="0"/>
              <a:t>I will briefly discuss my key areas of background research</a:t>
            </a:r>
          </a:p>
        </p:txBody>
      </p:sp>
      <p:sp>
        <p:nvSpPr>
          <p:cNvPr id="4" name="Slide Number Placeholder 3"/>
          <p:cNvSpPr>
            <a:spLocks noGrp="1"/>
          </p:cNvSpPr>
          <p:nvPr>
            <p:ph type="sldNum" sz="quarter" idx="5"/>
          </p:nvPr>
        </p:nvSpPr>
        <p:spPr/>
        <p:txBody>
          <a:bodyPr/>
          <a:lstStyle/>
          <a:p>
            <a:fld id="{3D414DDF-7A65-478A-865B-2D3F7750EA9F}" type="slidenum">
              <a:rPr lang="en-GB" smtClean="0"/>
              <a:t>2</a:t>
            </a:fld>
            <a:endParaRPr lang="en-GB"/>
          </a:p>
        </p:txBody>
      </p:sp>
    </p:spTree>
    <p:extLst>
      <p:ext uri="{BB962C8B-B14F-4D97-AF65-F5344CB8AC3E}">
        <p14:creationId xmlns:p14="http://schemas.microsoft.com/office/powerpoint/2010/main" val="939788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27 of 30 seconds</a:t>
            </a:r>
          </a:p>
          <a:p>
            <a:endParaRPr lang="en-GB" dirty="0"/>
          </a:p>
          <a:p>
            <a:r>
              <a:rPr lang="en-GB" dirty="0"/>
              <a:t>For the experiment formal ethical approval was obtained as the experiment used non-standard hardware, the ESP32.</a:t>
            </a:r>
          </a:p>
          <a:p>
            <a:endParaRPr lang="en-GB" dirty="0"/>
          </a:p>
          <a:p>
            <a:r>
              <a:rPr lang="en-GB" dirty="0"/>
              <a:t>The aims of the experiment were to gain a realistic view on system performance and to understand the usability of the created system. Due to COVID-19 restrictions this experiment could only be performed once.</a:t>
            </a:r>
          </a:p>
          <a:p>
            <a:endParaRPr lang="en-GB" dirty="0"/>
          </a:p>
          <a:p>
            <a:r>
              <a:rPr lang="en-GB" dirty="0"/>
              <a:t>To supplement this a non-contact survey was created via Google Forms. This survey used videos of the device and app in use and then asked questions based on those videos. This survey met all points on the ethics checklist so no formal approval was required.</a:t>
            </a:r>
          </a:p>
        </p:txBody>
      </p:sp>
      <p:sp>
        <p:nvSpPr>
          <p:cNvPr id="4" name="Slide Number Placeholder 3"/>
          <p:cNvSpPr>
            <a:spLocks noGrp="1"/>
          </p:cNvSpPr>
          <p:nvPr>
            <p:ph type="sldNum" sz="quarter" idx="5"/>
          </p:nvPr>
        </p:nvSpPr>
        <p:spPr/>
        <p:txBody>
          <a:bodyPr/>
          <a:lstStyle/>
          <a:p>
            <a:fld id="{3D414DDF-7A65-478A-865B-2D3F7750EA9F}" type="slidenum">
              <a:rPr lang="en-GB" smtClean="0"/>
              <a:t>20</a:t>
            </a:fld>
            <a:endParaRPr lang="en-GB"/>
          </a:p>
        </p:txBody>
      </p:sp>
    </p:spTree>
    <p:extLst>
      <p:ext uri="{BB962C8B-B14F-4D97-AF65-F5344CB8AC3E}">
        <p14:creationId xmlns:p14="http://schemas.microsoft.com/office/powerpoint/2010/main" val="1286869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 of 30 seconds</a:t>
            </a:r>
          </a:p>
          <a:p>
            <a:endParaRPr lang="en-GB" dirty="0"/>
          </a:p>
          <a:p>
            <a:r>
              <a:rPr lang="en-GB" dirty="0"/>
              <a:t>Both quantitative and qualitative data was obtained. For analysing the qualitative data open, axial, and selective coding was used as pictured in the top image. For quantitative data graphs were created and analysed to find key results.</a:t>
            </a:r>
          </a:p>
          <a:p>
            <a:endParaRPr lang="en-GB" dirty="0"/>
          </a:p>
          <a:p>
            <a:r>
              <a:rPr lang="en-GB" dirty="0"/>
              <a:t>A few key results from analysis were: The devices report distance inaccurately, the usability of the app was found to be high, the data visualisations created from personal data would changes user behaviour.</a:t>
            </a:r>
          </a:p>
        </p:txBody>
      </p:sp>
      <p:sp>
        <p:nvSpPr>
          <p:cNvPr id="4" name="Slide Number Placeholder 3"/>
          <p:cNvSpPr>
            <a:spLocks noGrp="1"/>
          </p:cNvSpPr>
          <p:nvPr>
            <p:ph type="sldNum" sz="quarter" idx="5"/>
          </p:nvPr>
        </p:nvSpPr>
        <p:spPr/>
        <p:txBody>
          <a:bodyPr/>
          <a:lstStyle/>
          <a:p>
            <a:fld id="{3D414DDF-7A65-478A-865B-2D3F7750EA9F}" type="slidenum">
              <a:rPr lang="en-GB" smtClean="0"/>
              <a:t>21</a:t>
            </a:fld>
            <a:endParaRPr lang="en-GB"/>
          </a:p>
        </p:txBody>
      </p:sp>
    </p:spTree>
    <p:extLst>
      <p:ext uri="{BB962C8B-B14F-4D97-AF65-F5344CB8AC3E}">
        <p14:creationId xmlns:p14="http://schemas.microsoft.com/office/powerpoint/2010/main" val="3433081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46 of 45 seconds</a:t>
            </a:r>
          </a:p>
          <a:p>
            <a:endParaRPr lang="en-GB" dirty="0"/>
          </a:p>
          <a:p>
            <a:r>
              <a:rPr lang="en-GB" dirty="0"/>
              <a:t>This project aimed to suggest social distancing improvements to users in real time, while also educating the users and informing change on their habits in the long term. There was also a focus on system usability, specifically for users with colour blindness.</a:t>
            </a:r>
          </a:p>
          <a:p>
            <a:endParaRPr lang="en-GB" dirty="0"/>
          </a:p>
          <a:p>
            <a:r>
              <a:rPr lang="en-GB" dirty="0"/>
              <a:t>Through evaluation and testing it was shown that all Must have requirements for the system were met, with room for improvement on addressing the should have and could have requirements.</a:t>
            </a:r>
          </a:p>
          <a:p>
            <a:endParaRPr lang="en-GB" dirty="0"/>
          </a:p>
          <a:p>
            <a:r>
              <a:rPr lang="en-GB" dirty="0"/>
              <a:t>Areas for further work could include: switching from BLE to Ultrawide Band, using alternative distance approximation models, making the app multi-platform, and improving accessibility and usability of the system.</a:t>
            </a:r>
          </a:p>
          <a:p>
            <a:endParaRPr lang="en-GB" dirty="0"/>
          </a:p>
          <a:p>
            <a:r>
              <a:rPr lang="en-GB" dirty="0"/>
              <a:t>Finally, during this project I have improved skills built through my 4 years in university such as: time management, problem solving, architecture design, and communicating complex technical concepts in a simple manner. One thing I’d change is using test driven development throughout the project, instead of testing everything at the end.</a:t>
            </a:r>
          </a:p>
        </p:txBody>
      </p:sp>
      <p:sp>
        <p:nvSpPr>
          <p:cNvPr id="4" name="Slide Number Placeholder 3"/>
          <p:cNvSpPr>
            <a:spLocks noGrp="1"/>
          </p:cNvSpPr>
          <p:nvPr>
            <p:ph type="sldNum" sz="quarter" idx="5"/>
          </p:nvPr>
        </p:nvSpPr>
        <p:spPr/>
        <p:txBody>
          <a:bodyPr/>
          <a:lstStyle/>
          <a:p>
            <a:fld id="{3D414DDF-7A65-478A-865B-2D3F7750EA9F}" type="slidenum">
              <a:rPr lang="en-GB" smtClean="0"/>
              <a:t>22</a:t>
            </a:fld>
            <a:endParaRPr lang="en-GB"/>
          </a:p>
        </p:txBody>
      </p:sp>
    </p:spTree>
    <p:extLst>
      <p:ext uri="{BB962C8B-B14F-4D97-AF65-F5344CB8AC3E}">
        <p14:creationId xmlns:p14="http://schemas.microsoft.com/office/powerpoint/2010/main" val="1150901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seconds</a:t>
            </a:r>
          </a:p>
          <a:p>
            <a:endParaRPr lang="en-GB" dirty="0"/>
          </a:p>
          <a:p>
            <a:r>
              <a:rPr lang="en-GB" dirty="0"/>
              <a:t>Thank you for your time listening to my presentation.</a:t>
            </a:r>
          </a:p>
        </p:txBody>
      </p:sp>
      <p:sp>
        <p:nvSpPr>
          <p:cNvPr id="4" name="Slide Number Placeholder 3"/>
          <p:cNvSpPr>
            <a:spLocks noGrp="1"/>
          </p:cNvSpPr>
          <p:nvPr>
            <p:ph type="sldNum" sz="quarter" idx="5"/>
          </p:nvPr>
        </p:nvSpPr>
        <p:spPr/>
        <p:txBody>
          <a:bodyPr/>
          <a:lstStyle/>
          <a:p>
            <a:fld id="{3D414DDF-7A65-478A-865B-2D3F7750EA9F}" type="slidenum">
              <a:rPr lang="en-GB" smtClean="0"/>
              <a:t>23</a:t>
            </a:fld>
            <a:endParaRPr lang="en-GB"/>
          </a:p>
        </p:txBody>
      </p:sp>
    </p:spTree>
    <p:extLst>
      <p:ext uri="{BB962C8B-B14F-4D97-AF65-F5344CB8AC3E}">
        <p14:creationId xmlns:p14="http://schemas.microsoft.com/office/powerpoint/2010/main" val="1510054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40 out of 30 seconds</a:t>
            </a:r>
          </a:p>
          <a:p>
            <a:endParaRPr lang="en-GB" dirty="0"/>
          </a:p>
          <a:p>
            <a:r>
              <a:rPr lang="en-GB" dirty="0"/>
              <a:t>Given the effects, and mode of transmission of COVID-19, various governments created social distancing guidelines; from this rose digital contact tracing using these guidelines to estimate chances of infection.</a:t>
            </a:r>
          </a:p>
          <a:p>
            <a:endParaRPr lang="en-GB" dirty="0"/>
          </a:p>
          <a:p>
            <a:r>
              <a:rPr lang="en-GB" dirty="0"/>
              <a:t>To estimate distance, contact tracing technologies have, for the most part, settled on Bluetooth Low Energy (known as BLE).</a:t>
            </a:r>
          </a:p>
          <a:p>
            <a:endParaRPr lang="en-GB" dirty="0"/>
          </a:p>
          <a:p>
            <a:r>
              <a:rPr lang="en-GB" dirty="0"/>
              <a:t>Contact tracing apps follow three architectural styles: Centralised, Decentralised, and Hybrid. </a:t>
            </a:r>
          </a:p>
          <a:p>
            <a:r>
              <a:rPr lang="en-GB" dirty="0"/>
              <a:t>Centralised makes use of a main server to store data and handle operations, this is a privacy risk as the main server stores all information.</a:t>
            </a:r>
          </a:p>
          <a:p>
            <a:r>
              <a:rPr lang="en-GB" dirty="0"/>
              <a:t>Decentralised does as much of the data processing as possible on the mobile device, this has better privacy but poorer exposure identification.</a:t>
            </a:r>
          </a:p>
          <a:p>
            <a:r>
              <a:rPr lang="en-GB" dirty="0"/>
              <a:t>Hybrid is a combination of both, the architecture of which can be seen here, so balances the pros and cons of these approaches.</a:t>
            </a:r>
          </a:p>
          <a:p>
            <a:endParaRPr lang="en-GB" dirty="0"/>
          </a:p>
        </p:txBody>
      </p:sp>
      <p:sp>
        <p:nvSpPr>
          <p:cNvPr id="4" name="Slide Number Placeholder 3"/>
          <p:cNvSpPr>
            <a:spLocks noGrp="1"/>
          </p:cNvSpPr>
          <p:nvPr>
            <p:ph type="sldNum" sz="quarter" idx="5"/>
          </p:nvPr>
        </p:nvSpPr>
        <p:spPr/>
        <p:txBody>
          <a:bodyPr/>
          <a:lstStyle/>
          <a:p>
            <a:fld id="{3D414DDF-7A65-478A-865B-2D3F7750EA9F}" type="slidenum">
              <a:rPr lang="en-GB" smtClean="0"/>
              <a:t>3</a:t>
            </a:fld>
            <a:endParaRPr lang="en-GB"/>
          </a:p>
        </p:txBody>
      </p:sp>
    </p:spTree>
    <p:extLst>
      <p:ext uri="{BB962C8B-B14F-4D97-AF65-F5344CB8AC3E}">
        <p14:creationId xmlns:p14="http://schemas.microsoft.com/office/powerpoint/2010/main" val="119084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 out of 30 seconds</a:t>
            </a:r>
          </a:p>
          <a:p>
            <a:endParaRPr lang="en-GB" dirty="0"/>
          </a:p>
          <a:p>
            <a:r>
              <a:rPr lang="en-GB" dirty="0"/>
              <a:t>For this project BLE was used for proximity estimation for the low power draw; Classic Bluetooth can draw 100% more power than BLE.</a:t>
            </a:r>
          </a:p>
          <a:p>
            <a:endParaRPr lang="en-GB" dirty="0"/>
          </a:p>
          <a:p>
            <a:r>
              <a:rPr lang="en-GB" dirty="0"/>
              <a:t>While BLE may have similarities to classic Bluetooth, it has a different technology stack, the centre column of this image shows how devices support both technologies.</a:t>
            </a:r>
          </a:p>
          <a:p>
            <a:endParaRPr lang="en-GB" dirty="0"/>
          </a:p>
          <a:p>
            <a:r>
              <a:rPr lang="en-GB" dirty="0"/>
              <a:t>Distance can be estimated by using the Received Signal Strength Indication. This is a measure of the reliability between BLE devices, typically as distance increases RSSI lowers.</a:t>
            </a:r>
          </a:p>
        </p:txBody>
      </p:sp>
      <p:sp>
        <p:nvSpPr>
          <p:cNvPr id="4" name="Slide Number Placeholder 3"/>
          <p:cNvSpPr>
            <a:spLocks noGrp="1"/>
          </p:cNvSpPr>
          <p:nvPr>
            <p:ph type="sldNum" sz="quarter" idx="5"/>
          </p:nvPr>
        </p:nvSpPr>
        <p:spPr/>
        <p:txBody>
          <a:bodyPr/>
          <a:lstStyle/>
          <a:p>
            <a:fld id="{3D414DDF-7A65-478A-865B-2D3F7750EA9F}" type="slidenum">
              <a:rPr lang="en-GB" smtClean="0"/>
              <a:t>4</a:t>
            </a:fld>
            <a:endParaRPr lang="en-GB"/>
          </a:p>
        </p:txBody>
      </p:sp>
    </p:spTree>
    <p:extLst>
      <p:ext uri="{BB962C8B-B14F-4D97-AF65-F5344CB8AC3E}">
        <p14:creationId xmlns:p14="http://schemas.microsoft.com/office/powerpoint/2010/main" val="1549518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out of 60 seconds total including next two slides</a:t>
            </a:r>
          </a:p>
          <a:p>
            <a:endParaRPr lang="en-GB" dirty="0"/>
          </a:p>
          <a:p>
            <a:r>
              <a:rPr lang="en-GB" dirty="0"/>
              <a:t>Now I will discuss the requirements gathering and analysis process</a:t>
            </a:r>
          </a:p>
        </p:txBody>
      </p:sp>
      <p:sp>
        <p:nvSpPr>
          <p:cNvPr id="4" name="Slide Number Placeholder 3"/>
          <p:cNvSpPr>
            <a:spLocks noGrp="1"/>
          </p:cNvSpPr>
          <p:nvPr>
            <p:ph type="sldNum" sz="quarter" idx="5"/>
          </p:nvPr>
        </p:nvSpPr>
        <p:spPr/>
        <p:txBody>
          <a:bodyPr/>
          <a:lstStyle/>
          <a:p>
            <a:fld id="{3D414DDF-7A65-478A-865B-2D3F7750EA9F}" type="slidenum">
              <a:rPr lang="en-GB" smtClean="0"/>
              <a:t>5</a:t>
            </a:fld>
            <a:endParaRPr lang="en-GB"/>
          </a:p>
        </p:txBody>
      </p:sp>
    </p:spTree>
    <p:extLst>
      <p:ext uri="{BB962C8B-B14F-4D97-AF65-F5344CB8AC3E}">
        <p14:creationId xmlns:p14="http://schemas.microsoft.com/office/powerpoint/2010/main" val="1490150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17 out of 30 seconds</a:t>
            </a:r>
          </a:p>
          <a:p>
            <a:endParaRPr lang="en-GB" dirty="0"/>
          </a:p>
          <a:p>
            <a:r>
              <a:rPr lang="en-GB" dirty="0"/>
              <a:t>Requirements were gathered in stages.</a:t>
            </a:r>
          </a:p>
          <a:p>
            <a:r>
              <a:rPr lang="en-GB" dirty="0"/>
              <a:t>First a mind map was created to identify key ideas and themes.</a:t>
            </a:r>
          </a:p>
          <a:p>
            <a:r>
              <a:rPr lang="en-GB" dirty="0"/>
              <a:t>The user personas, stories, and scenarios were created to take the core ideas and provide a structured, user motivated, view of core concepts.</a:t>
            </a:r>
          </a:p>
          <a:p>
            <a:r>
              <a:rPr lang="en-GB" dirty="0"/>
              <a:t>Finally, Functional and Non-functional requirements were identified and prioritised using the MoSCoW method, as seen here.</a:t>
            </a:r>
          </a:p>
        </p:txBody>
      </p:sp>
      <p:sp>
        <p:nvSpPr>
          <p:cNvPr id="4" name="Slide Number Placeholder 3"/>
          <p:cNvSpPr>
            <a:spLocks noGrp="1"/>
          </p:cNvSpPr>
          <p:nvPr>
            <p:ph type="sldNum" sz="quarter" idx="5"/>
          </p:nvPr>
        </p:nvSpPr>
        <p:spPr/>
        <p:txBody>
          <a:bodyPr/>
          <a:lstStyle/>
          <a:p>
            <a:fld id="{3D414DDF-7A65-478A-865B-2D3F7750EA9F}" type="slidenum">
              <a:rPr lang="en-GB" smtClean="0"/>
              <a:t>6</a:t>
            </a:fld>
            <a:endParaRPr lang="en-GB"/>
          </a:p>
        </p:txBody>
      </p:sp>
    </p:spTree>
    <p:extLst>
      <p:ext uri="{BB962C8B-B14F-4D97-AF65-F5344CB8AC3E}">
        <p14:creationId xmlns:p14="http://schemas.microsoft.com/office/powerpoint/2010/main" val="241080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27 out of 30 seconds</a:t>
            </a:r>
          </a:p>
          <a:p>
            <a:endParaRPr lang="en-GB" dirty="0"/>
          </a:p>
          <a:p>
            <a:r>
              <a:rPr lang="en-GB" dirty="0"/>
              <a:t>Exploratory data analysis was conducted twice. Early in the prototype to prove project viability, and late in the project to fine-tune parameters and for requirement validation.</a:t>
            </a:r>
          </a:p>
          <a:p>
            <a:endParaRPr lang="en-GB" dirty="0"/>
          </a:p>
          <a:p>
            <a:r>
              <a:rPr lang="en-GB" dirty="0"/>
              <a:t>The aim was to identify values for two parameters required by the distance estimation formula – the measured power, and environmental factor.</a:t>
            </a:r>
          </a:p>
          <a:p>
            <a:endParaRPr lang="en-GB" dirty="0"/>
          </a:p>
          <a:p>
            <a:r>
              <a:rPr lang="en-GB" dirty="0"/>
              <a:t>By obtaining 1 RSSI value per second, for 250 seconds at 5 distances ranging from 0.5 metres to 2.5 metres, then graphing as seen above to determine density estimates and best fit values, the best parameter values were identified.</a:t>
            </a:r>
          </a:p>
        </p:txBody>
      </p:sp>
      <p:sp>
        <p:nvSpPr>
          <p:cNvPr id="4" name="Slide Number Placeholder 3"/>
          <p:cNvSpPr>
            <a:spLocks noGrp="1"/>
          </p:cNvSpPr>
          <p:nvPr>
            <p:ph type="sldNum" sz="quarter" idx="5"/>
          </p:nvPr>
        </p:nvSpPr>
        <p:spPr/>
        <p:txBody>
          <a:bodyPr/>
          <a:lstStyle/>
          <a:p>
            <a:fld id="{3D414DDF-7A65-478A-865B-2D3F7750EA9F}" type="slidenum">
              <a:rPr lang="en-GB" smtClean="0"/>
              <a:t>7</a:t>
            </a:fld>
            <a:endParaRPr lang="en-GB"/>
          </a:p>
        </p:txBody>
      </p:sp>
    </p:spTree>
    <p:extLst>
      <p:ext uri="{BB962C8B-B14F-4D97-AF65-F5344CB8AC3E}">
        <p14:creationId xmlns:p14="http://schemas.microsoft.com/office/powerpoint/2010/main" val="1226148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seconds of 6 minutes total across next 9 slides</a:t>
            </a:r>
          </a:p>
          <a:p>
            <a:endParaRPr lang="en-GB" dirty="0"/>
          </a:p>
          <a:p>
            <a:r>
              <a:rPr lang="en-GB" dirty="0"/>
              <a:t>I will now briefly describe the design and implementation process</a:t>
            </a:r>
          </a:p>
        </p:txBody>
      </p:sp>
      <p:sp>
        <p:nvSpPr>
          <p:cNvPr id="4" name="Slide Number Placeholder 3"/>
          <p:cNvSpPr>
            <a:spLocks noGrp="1"/>
          </p:cNvSpPr>
          <p:nvPr>
            <p:ph type="sldNum" sz="quarter" idx="5"/>
          </p:nvPr>
        </p:nvSpPr>
        <p:spPr/>
        <p:txBody>
          <a:bodyPr/>
          <a:lstStyle/>
          <a:p>
            <a:fld id="{3D414DDF-7A65-478A-865B-2D3F7750EA9F}" type="slidenum">
              <a:rPr lang="en-GB" smtClean="0"/>
              <a:t>8</a:t>
            </a:fld>
            <a:endParaRPr lang="en-GB"/>
          </a:p>
        </p:txBody>
      </p:sp>
    </p:spTree>
    <p:extLst>
      <p:ext uri="{BB962C8B-B14F-4D97-AF65-F5344CB8AC3E}">
        <p14:creationId xmlns:p14="http://schemas.microsoft.com/office/powerpoint/2010/main" val="232280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21 out of 30 seconds</a:t>
            </a:r>
          </a:p>
          <a:p>
            <a:endParaRPr lang="en-GB" dirty="0"/>
          </a:p>
          <a:p>
            <a:r>
              <a:rPr lang="en-GB" dirty="0"/>
              <a:t>The project followed an iterative software development process, with the work being split into weekly sprints. This allowed for early prototypes to be tested for viability.</a:t>
            </a:r>
          </a:p>
          <a:p>
            <a:endParaRPr lang="en-GB" dirty="0"/>
          </a:p>
          <a:p>
            <a:r>
              <a:rPr lang="en-GB" dirty="0"/>
              <a:t>For version control Git was used, with the repository being hosted on GitHub. The GitHub wiki feature was also used to contain meeting minutes, and project notes.</a:t>
            </a:r>
          </a:p>
          <a:p>
            <a:endParaRPr lang="en-GB" dirty="0"/>
          </a:p>
          <a:p>
            <a:r>
              <a:rPr lang="en-GB" dirty="0"/>
              <a:t>Finally for Issue tracking Notion, an integrated note taking and task manager, was used. This allowed for easy integration into my existing workflow.</a:t>
            </a:r>
          </a:p>
        </p:txBody>
      </p:sp>
      <p:sp>
        <p:nvSpPr>
          <p:cNvPr id="4" name="Slide Number Placeholder 3"/>
          <p:cNvSpPr>
            <a:spLocks noGrp="1"/>
          </p:cNvSpPr>
          <p:nvPr>
            <p:ph type="sldNum" sz="quarter" idx="5"/>
          </p:nvPr>
        </p:nvSpPr>
        <p:spPr/>
        <p:txBody>
          <a:bodyPr/>
          <a:lstStyle/>
          <a:p>
            <a:fld id="{3D414DDF-7A65-478A-865B-2D3F7750EA9F}" type="slidenum">
              <a:rPr lang="en-GB" smtClean="0"/>
              <a:t>9</a:t>
            </a:fld>
            <a:endParaRPr lang="en-GB"/>
          </a:p>
        </p:txBody>
      </p:sp>
    </p:spTree>
    <p:extLst>
      <p:ext uri="{BB962C8B-B14F-4D97-AF65-F5344CB8AC3E}">
        <p14:creationId xmlns:p14="http://schemas.microsoft.com/office/powerpoint/2010/main" val="2338762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A876-4B54-4DC6-B142-359342EE5C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E1FB0A4-E84B-49C7-A34F-2CE6AC991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50B9FB3-AA23-49ED-93F0-00C5BDCB7B58}"/>
              </a:ext>
            </a:extLst>
          </p:cNvPr>
          <p:cNvSpPr>
            <a:spLocks noGrp="1"/>
          </p:cNvSpPr>
          <p:nvPr>
            <p:ph type="dt" sz="half" idx="10"/>
          </p:nvPr>
        </p:nvSpPr>
        <p:spPr/>
        <p:txBody>
          <a:bodyPr/>
          <a:lstStyle/>
          <a:p>
            <a:fld id="{3B9D4FAC-402A-42C2-9B4E-4D389AA08F18}" type="datetimeFigureOut">
              <a:rPr lang="en-GB" smtClean="0"/>
              <a:t>29/03/2021</a:t>
            </a:fld>
            <a:endParaRPr lang="en-GB"/>
          </a:p>
        </p:txBody>
      </p:sp>
      <p:sp>
        <p:nvSpPr>
          <p:cNvPr id="5" name="Footer Placeholder 4">
            <a:extLst>
              <a:ext uri="{FF2B5EF4-FFF2-40B4-BE49-F238E27FC236}">
                <a16:creationId xmlns:a16="http://schemas.microsoft.com/office/drawing/2014/main" id="{339355E5-9E95-4585-A235-29092F1FA5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C208C0-BB62-440E-AF96-2F8BF92EF6D6}"/>
              </a:ext>
            </a:extLst>
          </p:cNvPr>
          <p:cNvSpPr>
            <a:spLocks noGrp="1"/>
          </p:cNvSpPr>
          <p:nvPr>
            <p:ph type="sldNum" sz="quarter" idx="12"/>
          </p:nvPr>
        </p:nvSpPr>
        <p:spPr/>
        <p:txBody>
          <a:bodyPr/>
          <a:lstStyle/>
          <a:p>
            <a:fld id="{771E8992-17CD-49FE-A36E-14A469633CAA}" type="slidenum">
              <a:rPr lang="en-GB" smtClean="0"/>
              <a:t>‹#›</a:t>
            </a:fld>
            <a:endParaRPr lang="en-GB"/>
          </a:p>
        </p:txBody>
      </p:sp>
    </p:spTree>
    <p:extLst>
      <p:ext uri="{BB962C8B-B14F-4D97-AF65-F5344CB8AC3E}">
        <p14:creationId xmlns:p14="http://schemas.microsoft.com/office/powerpoint/2010/main" val="1526412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47B0-E5B8-46A8-BB85-9CDD0A97572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0CCFA3A-3B3E-48B1-B2C2-3A273F196F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81B98F7-8D87-4671-81A2-5AD6BC956CDB}"/>
              </a:ext>
            </a:extLst>
          </p:cNvPr>
          <p:cNvSpPr>
            <a:spLocks noGrp="1"/>
          </p:cNvSpPr>
          <p:nvPr>
            <p:ph type="dt" sz="half" idx="10"/>
          </p:nvPr>
        </p:nvSpPr>
        <p:spPr/>
        <p:txBody>
          <a:bodyPr/>
          <a:lstStyle/>
          <a:p>
            <a:fld id="{3B9D4FAC-402A-42C2-9B4E-4D389AA08F18}" type="datetimeFigureOut">
              <a:rPr lang="en-GB" smtClean="0"/>
              <a:t>29/03/2021</a:t>
            </a:fld>
            <a:endParaRPr lang="en-GB"/>
          </a:p>
        </p:txBody>
      </p:sp>
      <p:sp>
        <p:nvSpPr>
          <p:cNvPr id="5" name="Footer Placeholder 4">
            <a:extLst>
              <a:ext uri="{FF2B5EF4-FFF2-40B4-BE49-F238E27FC236}">
                <a16:creationId xmlns:a16="http://schemas.microsoft.com/office/drawing/2014/main" id="{16086E6B-065D-4415-8397-66E7A4CF94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6A96F-9C04-494F-A54B-ED52A54A50A9}"/>
              </a:ext>
            </a:extLst>
          </p:cNvPr>
          <p:cNvSpPr>
            <a:spLocks noGrp="1"/>
          </p:cNvSpPr>
          <p:nvPr>
            <p:ph type="sldNum" sz="quarter" idx="12"/>
          </p:nvPr>
        </p:nvSpPr>
        <p:spPr/>
        <p:txBody>
          <a:bodyPr/>
          <a:lstStyle/>
          <a:p>
            <a:fld id="{771E8992-17CD-49FE-A36E-14A469633CAA}" type="slidenum">
              <a:rPr lang="en-GB" smtClean="0"/>
              <a:t>‹#›</a:t>
            </a:fld>
            <a:endParaRPr lang="en-GB"/>
          </a:p>
        </p:txBody>
      </p:sp>
    </p:spTree>
    <p:extLst>
      <p:ext uri="{BB962C8B-B14F-4D97-AF65-F5344CB8AC3E}">
        <p14:creationId xmlns:p14="http://schemas.microsoft.com/office/powerpoint/2010/main" val="109659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9762FF-7BEE-48C4-8151-7E9E41ACB4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15BA0F-4AD1-4508-A4FC-1824FBEDD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5C775B-786F-4A81-8FE3-968EF71E1349}"/>
              </a:ext>
            </a:extLst>
          </p:cNvPr>
          <p:cNvSpPr>
            <a:spLocks noGrp="1"/>
          </p:cNvSpPr>
          <p:nvPr>
            <p:ph type="dt" sz="half" idx="10"/>
          </p:nvPr>
        </p:nvSpPr>
        <p:spPr/>
        <p:txBody>
          <a:bodyPr/>
          <a:lstStyle/>
          <a:p>
            <a:fld id="{3B9D4FAC-402A-42C2-9B4E-4D389AA08F18}" type="datetimeFigureOut">
              <a:rPr lang="en-GB" smtClean="0"/>
              <a:t>29/03/2021</a:t>
            </a:fld>
            <a:endParaRPr lang="en-GB"/>
          </a:p>
        </p:txBody>
      </p:sp>
      <p:sp>
        <p:nvSpPr>
          <p:cNvPr id="5" name="Footer Placeholder 4">
            <a:extLst>
              <a:ext uri="{FF2B5EF4-FFF2-40B4-BE49-F238E27FC236}">
                <a16:creationId xmlns:a16="http://schemas.microsoft.com/office/drawing/2014/main" id="{CC315D53-E208-45A7-A69A-BEA753DBB6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524412-5C34-4191-B0BC-74DBEDE65E3B}"/>
              </a:ext>
            </a:extLst>
          </p:cNvPr>
          <p:cNvSpPr>
            <a:spLocks noGrp="1"/>
          </p:cNvSpPr>
          <p:nvPr>
            <p:ph type="sldNum" sz="quarter" idx="12"/>
          </p:nvPr>
        </p:nvSpPr>
        <p:spPr/>
        <p:txBody>
          <a:bodyPr/>
          <a:lstStyle/>
          <a:p>
            <a:fld id="{771E8992-17CD-49FE-A36E-14A469633CAA}" type="slidenum">
              <a:rPr lang="en-GB" smtClean="0"/>
              <a:t>‹#›</a:t>
            </a:fld>
            <a:endParaRPr lang="en-GB"/>
          </a:p>
        </p:txBody>
      </p:sp>
    </p:spTree>
    <p:extLst>
      <p:ext uri="{BB962C8B-B14F-4D97-AF65-F5344CB8AC3E}">
        <p14:creationId xmlns:p14="http://schemas.microsoft.com/office/powerpoint/2010/main" val="3660437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D45D-8788-40C0-A38A-26B578833DA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8205D5-4D2E-4745-8F6B-BA5F3A271B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ABED6D-FCBF-460A-ACF5-DD68CFFAD505}"/>
              </a:ext>
            </a:extLst>
          </p:cNvPr>
          <p:cNvSpPr>
            <a:spLocks noGrp="1"/>
          </p:cNvSpPr>
          <p:nvPr>
            <p:ph type="dt" sz="half" idx="10"/>
          </p:nvPr>
        </p:nvSpPr>
        <p:spPr/>
        <p:txBody>
          <a:bodyPr/>
          <a:lstStyle/>
          <a:p>
            <a:fld id="{3B9D4FAC-402A-42C2-9B4E-4D389AA08F18}" type="datetimeFigureOut">
              <a:rPr lang="en-GB" smtClean="0"/>
              <a:t>29/03/2021</a:t>
            </a:fld>
            <a:endParaRPr lang="en-GB"/>
          </a:p>
        </p:txBody>
      </p:sp>
      <p:sp>
        <p:nvSpPr>
          <p:cNvPr id="5" name="Footer Placeholder 4">
            <a:extLst>
              <a:ext uri="{FF2B5EF4-FFF2-40B4-BE49-F238E27FC236}">
                <a16:creationId xmlns:a16="http://schemas.microsoft.com/office/drawing/2014/main" id="{5BFACF66-9285-44AC-B511-4E3F04095A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0D8F4-1CB2-4E7E-9F6B-F7BDA89B6875}"/>
              </a:ext>
            </a:extLst>
          </p:cNvPr>
          <p:cNvSpPr>
            <a:spLocks noGrp="1"/>
          </p:cNvSpPr>
          <p:nvPr>
            <p:ph type="sldNum" sz="quarter" idx="12"/>
          </p:nvPr>
        </p:nvSpPr>
        <p:spPr/>
        <p:txBody>
          <a:bodyPr/>
          <a:lstStyle/>
          <a:p>
            <a:fld id="{771E8992-17CD-49FE-A36E-14A469633CAA}" type="slidenum">
              <a:rPr lang="en-GB" smtClean="0"/>
              <a:t>‹#›</a:t>
            </a:fld>
            <a:endParaRPr lang="en-GB"/>
          </a:p>
        </p:txBody>
      </p:sp>
    </p:spTree>
    <p:extLst>
      <p:ext uri="{BB962C8B-B14F-4D97-AF65-F5344CB8AC3E}">
        <p14:creationId xmlns:p14="http://schemas.microsoft.com/office/powerpoint/2010/main" val="3835967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ED3C7-9ABA-44E4-91E3-02C322C84B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F7CC743-8996-4531-80A3-FB5E7F32CC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1A829-AE2C-4E6F-B5D9-4E5D7B84FEC8}"/>
              </a:ext>
            </a:extLst>
          </p:cNvPr>
          <p:cNvSpPr>
            <a:spLocks noGrp="1"/>
          </p:cNvSpPr>
          <p:nvPr>
            <p:ph type="dt" sz="half" idx="10"/>
          </p:nvPr>
        </p:nvSpPr>
        <p:spPr/>
        <p:txBody>
          <a:bodyPr/>
          <a:lstStyle/>
          <a:p>
            <a:fld id="{3B9D4FAC-402A-42C2-9B4E-4D389AA08F18}" type="datetimeFigureOut">
              <a:rPr lang="en-GB" smtClean="0"/>
              <a:t>29/03/2021</a:t>
            </a:fld>
            <a:endParaRPr lang="en-GB"/>
          </a:p>
        </p:txBody>
      </p:sp>
      <p:sp>
        <p:nvSpPr>
          <p:cNvPr id="5" name="Footer Placeholder 4">
            <a:extLst>
              <a:ext uri="{FF2B5EF4-FFF2-40B4-BE49-F238E27FC236}">
                <a16:creationId xmlns:a16="http://schemas.microsoft.com/office/drawing/2014/main" id="{3603DD54-BE22-4BA1-940B-75F746C6FF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29AFE3-CD37-401D-A6AA-0DF658A70557}"/>
              </a:ext>
            </a:extLst>
          </p:cNvPr>
          <p:cNvSpPr>
            <a:spLocks noGrp="1"/>
          </p:cNvSpPr>
          <p:nvPr>
            <p:ph type="sldNum" sz="quarter" idx="12"/>
          </p:nvPr>
        </p:nvSpPr>
        <p:spPr/>
        <p:txBody>
          <a:bodyPr/>
          <a:lstStyle/>
          <a:p>
            <a:fld id="{771E8992-17CD-49FE-A36E-14A469633CAA}" type="slidenum">
              <a:rPr lang="en-GB" smtClean="0"/>
              <a:t>‹#›</a:t>
            </a:fld>
            <a:endParaRPr lang="en-GB"/>
          </a:p>
        </p:txBody>
      </p:sp>
    </p:spTree>
    <p:extLst>
      <p:ext uri="{BB962C8B-B14F-4D97-AF65-F5344CB8AC3E}">
        <p14:creationId xmlns:p14="http://schemas.microsoft.com/office/powerpoint/2010/main" val="373665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BFBDB-35FC-44E5-BE8C-168D274EDA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2C778CD-F91B-471B-B7A4-FD7654C44C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B4C2C25-E17E-4BE2-8FCB-8AD2A27FB1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DB242E4-CD8F-4E80-831C-1477180F4482}"/>
              </a:ext>
            </a:extLst>
          </p:cNvPr>
          <p:cNvSpPr>
            <a:spLocks noGrp="1"/>
          </p:cNvSpPr>
          <p:nvPr>
            <p:ph type="dt" sz="half" idx="10"/>
          </p:nvPr>
        </p:nvSpPr>
        <p:spPr/>
        <p:txBody>
          <a:bodyPr/>
          <a:lstStyle/>
          <a:p>
            <a:fld id="{3B9D4FAC-402A-42C2-9B4E-4D389AA08F18}" type="datetimeFigureOut">
              <a:rPr lang="en-GB" smtClean="0"/>
              <a:t>29/03/2021</a:t>
            </a:fld>
            <a:endParaRPr lang="en-GB"/>
          </a:p>
        </p:txBody>
      </p:sp>
      <p:sp>
        <p:nvSpPr>
          <p:cNvPr id="6" name="Footer Placeholder 5">
            <a:extLst>
              <a:ext uri="{FF2B5EF4-FFF2-40B4-BE49-F238E27FC236}">
                <a16:creationId xmlns:a16="http://schemas.microsoft.com/office/drawing/2014/main" id="{877ECF8C-9598-4475-90E6-7BFB53E113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684D2D-8074-497C-806B-1C7A3EE461F9}"/>
              </a:ext>
            </a:extLst>
          </p:cNvPr>
          <p:cNvSpPr>
            <a:spLocks noGrp="1"/>
          </p:cNvSpPr>
          <p:nvPr>
            <p:ph type="sldNum" sz="quarter" idx="12"/>
          </p:nvPr>
        </p:nvSpPr>
        <p:spPr/>
        <p:txBody>
          <a:bodyPr/>
          <a:lstStyle/>
          <a:p>
            <a:fld id="{771E8992-17CD-49FE-A36E-14A469633CAA}" type="slidenum">
              <a:rPr lang="en-GB" smtClean="0"/>
              <a:t>‹#›</a:t>
            </a:fld>
            <a:endParaRPr lang="en-GB"/>
          </a:p>
        </p:txBody>
      </p:sp>
    </p:spTree>
    <p:extLst>
      <p:ext uri="{BB962C8B-B14F-4D97-AF65-F5344CB8AC3E}">
        <p14:creationId xmlns:p14="http://schemas.microsoft.com/office/powerpoint/2010/main" val="83229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F6F2-9296-47F1-A2E8-C89891405E5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BFD7219-FDD1-4A45-AFFF-877DEE8998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0B1643-C769-4B17-BCD6-F619985487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F6565F3-5954-4499-82A8-B67D81FC77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26617B-5B98-489C-BFDE-14EEB5F743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2464B98-FB6F-4A32-A9F5-1713CEC03EEE}"/>
              </a:ext>
            </a:extLst>
          </p:cNvPr>
          <p:cNvSpPr>
            <a:spLocks noGrp="1"/>
          </p:cNvSpPr>
          <p:nvPr>
            <p:ph type="dt" sz="half" idx="10"/>
          </p:nvPr>
        </p:nvSpPr>
        <p:spPr/>
        <p:txBody>
          <a:bodyPr/>
          <a:lstStyle/>
          <a:p>
            <a:fld id="{3B9D4FAC-402A-42C2-9B4E-4D389AA08F18}" type="datetimeFigureOut">
              <a:rPr lang="en-GB" smtClean="0"/>
              <a:t>29/03/2021</a:t>
            </a:fld>
            <a:endParaRPr lang="en-GB"/>
          </a:p>
        </p:txBody>
      </p:sp>
      <p:sp>
        <p:nvSpPr>
          <p:cNvPr id="8" name="Footer Placeholder 7">
            <a:extLst>
              <a:ext uri="{FF2B5EF4-FFF2-40B4-BE49-F238E27FC236}">
                <a16:creationId xmlns:a16="http://schemas.microsoft.com/office/drawing/2014/main" id="{3384CC28-6A52-49AA-84AD-46E42FDE304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DF8DCC6-70D8-49A1-8E86-E1B4A75D4862}"/>
              </a:ext>
            </a:extLst>
          </p:cNvPr>
          <p:cNvSpPr>
            <a:spLocks noGrp="1"/>
          </p:cNvSpPr>
          <p:nvPr>
            <p:ph type="sldNum" sz="quarter" idx="12"/>
          </p:nvPr>
        </p:nvSpPr>
        <p:spPr/>
        <p:txBody>
          <a:bodyPr/>
          <a:lstStyle/>
          <a:p>
            <a:fld id="{771E8992-17CD-49FE-A36E-14A469633CAA}" type="slidenum">
              <a:rPr lang="en-GB" smtClean="0"/>
              <a:t>‹#›</a:t>
            </a:fld>
            <a:endParaRPr lang="en-GB"/>
          </a:p>
        </p:txBody>
      </p:sp>
    </p:spTree>
    <p:extLst>
      <p:ext uri="{BB962C8B-B14F-4D97-AF65-F5344CB8AC3E}">
        <p14:creationId xmlns:p14="http://schemas.microsoft.com/office/powerpoint/2010/main" val="929265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D68D-9D99-44AE-8390-ED7B3BBE1FC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0E449F5-199C-431A-A8CA-CDABDAA43DFD}"/>
              </a:ext>
            </a:extLst>
          </p:cNvPr>
          <p:cNvSpPr>
            <a:spLocks noGrp="1"/>
          </p:cNvSpPr>
          <p:nvPr>
            <p:ph type="dt" sz="half" idx="10"/>
          </p:nvPr>
        </p:nvSpPr>
        <p:spPr/>
        <p:txBody>
          <a:bodyPr/>
          <a:lstStyle/>
          <a:p>
            <a:fld id="{3B9D4FAC-402A-42C2-9B4E-4D389AA08F18}" type="datetimeFigureOut">
              <a:rPr lang="en-GB" smtClean="0"/>
              <a:t>29/03/2021</a:t>
            </a:fld>
            <a:endParaRPr lang="en-GB"/>
          </a:p>
        </p:txBody>
      </p:sp>
      <p:sp>
        <p:nvSpPr>
          <p:cNvPr id="4" name="Footer Placeholder 3">
            <a:extLst>
              <a:ext uri="{FF2B5EF4-FFF2-40B4-BE49-F238E27FC236}">
                <a16:creationId xmlns:a16="http://schemas.microsoft.com/office/drawing/2014/main" id="{E6E56252-3820-403F-AE70-03CD97CD595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FB9B572-D943-411F-9D31-BB612DEF76E0}"/>
              </a:ext>
            </a:extLst>
          </p:cNvPr>
          <p:cNvSpPr>
            <a:spLocks noGrp="1"/>
          </p:cNvSpPr>
          <p:nvPr>
            <p:ph type="sldNum" sz="quarter" idx="12"/>
          </p:nvPr>
        </p:nvSpPr>
        <p:spPr/>
        <p:txBody>
          <a:bodyPr/>
          <a:lstStyle/>
          <a:p>
            <a:fld id="{771E8992-17CD-49FE-A36E-14A469633CAA}" type="slidenum">
              <a:rPr lang="en-GB" smtClean="0"/>
              <a:t>‹#›</a:t>
            </a:fld>
            <a:endParaRPr lang="en-GB"/>
          </a:p>
        </p:txBody>
      </p:sp>
    </p:spTree>
    <p:extLst>
      <p:ext uri="{BB962C8B-B14F-4D97-AF65-F5344CB8AC3E}">
        <p14:creationId xmlns:p14="http://schemas.microsoft.com/office/powerpoint/2010/main" val="721164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A928D-D8EF-4441-931A-B007A7E9E89B}"/>
              </a:ext>
            </a:extLst>
          </p:cNvPr>
          <p:cNvSpPr>
            <a:spLocks noGrp="1"/>
          </p:cNvSpPr>
          <p:nvPr>
            <p:ph type="dt" sz="half" idx="10"/>
          </p:nvPr>
        </p:nvSpPr>
        <p:spPr/>
        <p:txBody>
          <a:bodyPr/>
          <a:lstStyle/>
          <a:p>
            <a:fld id="{3B9D4FAC-402A-42C2-9B4E-4D389AA08F18}" type="datetimeFigureOut">
              <a:rPr lang="en-GB" smtClean="0"/>
              <a:t>29/03/2021</a:t>
            </a:fld>
            <a:endParaRPr lang="en-GB"/>
          </a:p>
        </p:txBody>
      </p:sp>
      <p:sp>
        <p:nvSpPr>
          <p:cNvPr id="3" name="Footer Placeholder 2">
            <a:extLst>
              <a:ext uri="{FF2B5EF4-FFF2-40B4-BE49-F238E27FC236}">
                <a16:creationId xmlns:a16="http://schemas.microsoft.com/office/drawing/2014/main" id="{6439CB17-099D-4867-8CDC-41D33621F4F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1692342-3806-487A-ACEB-9BFF829D4D66}"/>
              </a:ext>
            </a:extLst>
          </p:cNvPr>
          <p:cNvSpPr>
            <a:spLocks noGrp="1"/>
          </p:cNvSpPr>
          <p:nvPr>
            <p:ph type="sldNum" sz="quarter" idx="12"/>
          </p:nvPr>
        </p:nvSpPr>
        <p:spPr/>
        <p:txBody>
          <a:bodyPr/>
          <a:lstStyle/>
          <a:p>
            <a:fld id="{771E8992-17CD-49FE-A36E-14A469633CAA}" type="slidenum">
              <a:rPr lang="en-GB" smtClean="0"/>
              <a:t>‹#›</a:t>
            </a:fld>
            <a:endParaRPr lang="en-GB"/>
          </a:p>
        </p:txBody>
      </p:sp>
    </p:spTree>
    <p:extLst>
      <p:ext uri="{BB962C8B-B14F-4D97-AF65-F5344CB8AC3E}">
        <p14:creationId xmlns:p14="http://schemas.microsoft.com/office/powerpoint/2010/main" val="152999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752E6-A569-4664-AABC-39E2F5FDF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094833-2FC3-4407-BD75-A418A796B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289E7D0-A158-46A7-B84E-63669A461C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AD4C3-341A-4A76-935F-0E569D93DFD5}"/>
              </a:ext>
            </a:extLst>
          </p:cNvPr>
          <p:cNvSpPr>
            <a:spLocks noGrp="1"/>
          </p:cNvSpPr>
          <p:nvPr>
            <p:ph type="dt" sz="half" idx="10"/>
          </p:nvPr>
        </p:nvSpPr>
        <p:spPr/>
        <p:txBody>
          <a:bodyPr/>
          <a:lstStyle/>
          <a:p>
            <a:fld id="{3B9D4FAC-402A-42C2-9B4E-4D389AA08F18}" type="datetimeFigureOut">
              <a:rPr lang="en-GB" smtClean="0"/>
              <a:t>29/03/2021</a:t>
            </a:fld>
            <a:endParaRPr lang="en-GB"/>
          </a:p>
        </p:txBody>
      </p:sp>
      <p:sp>
        <p:nvSpPr>
          <p:cNvPr id="6" name="Footer Placeholder 5">
            <a:extLst>
              <a:ext uri="{FF2B5EF4-FFF2-40B4-BE49-F238E27FC236}">
                <a16:creationId xmlns:a16="http://schemas.microsoft.com/office/drawing/2014/main" id="{E4334444-13FF-48F4-A93A-D3F2BAE2F0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DA2AEB-64C7-48C1-BB8C-3D59D62B2A54}"/>
              </a:ext>
            </a:extLst>
          </p:cNvPr>
          <p:cNvSpPr>
            <a:spLocks noGrp="1"/>
          </p:cNvSpPr>
          <p:nvPr>
            <p:ph type="sldNum" sz="quarter" idx="12"/>
          </p:nvPr>
        </p:nvSpPr>
        <p:spPr/>
        <p:txBody>
          <a:bodyPr/>
          <a:lstStyle/>
          <a:p>
            <a:fld id="{771E8992-17CD-49FE-A36E-14A469633CAA}" type="slidenum">
              <a:rPr lang="en-GB" smtClean="0"/>
              <a:t>‹#›</a:t>
            </a:fld>
            <a:endParaRPr lang="en-GB"/>
          </a:p>
        </p:txBody>
      </p:sp>
    </p:spTree>
    <p:extLst>
      <p:ext uri="{BB962C8B-B14F-4D97-AF65-F5344CB8AC3E}">
        <p14:creationId xmlns:p14="http://schemas.microsoft.com/office/powerpoint/2010/main" val="82329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1ACDF-B348-45B3-B298-80E18A9E2F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A80992A-1082-45CE-B65C-0758D6D220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9437F7F-DF90-470A-AFD6-42CB5F6F9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9EA9FD-9C98-47BA-A099-8719C0B41AF9}"/>
              </a:ext>
            </a:extLst>
          </p:cNvPr>
          <p:cNvSpPr>
            <a:spLocks noGrp="1"/>
          </p:cNvSpPr>
          <p:nvPr>
            <p:ph type="dt" sz="half" idx="10"/>
          </p:nvPr>
        </p:nvSpPr>
        <p:spPr/>
        <p:txBody>
          <a:bodyPr/>
          <a:lstStyle/>
          <a:p>
            <a:fld id="{3B9D4FAC-402A-42C2-9B4E-4D389AA08F18}" type="datetimeFigureOut">
              <a:rPr lang="en-GB" smtClean="0"/>
              <a:t>29/03/2021</a:t>
            </a:fld>
            <a:endParaRPr lang="en-GB"/>
          </a:p>
        </p:txBody>
      </p:sp>
      <p:sp>
        <p:nvSpPr>
          <p:cNvPr id="6" name="Footer Placeholder 5">
            <a:extLst>
              <a:ext uri="{FF2B5EF4-FFF2-40B4-BE49-F238E27FC236}">
                <a16:creationId xmlns:a16="http://schemas.microsoft.com/office/drawing/2014/main" id="{20B32CEE-CD34-4EC6-B931-D7A777944A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890E81-BB5D-42DA-B52D-EF4A6E9BCD42}"/>
              </a:ext>
            </a:extLst>
          </p:cNvPr>
          <p:cNvSpPr>
            <a:spLocks noGrp="1"/>
          </p:cNvSpPr>
          <p:nvPr>
            <p:ph type="sldNum" sz="quarter" idx="12"/>
          </p:nvPr>
        </p:nvSpPr>
        <p:spPr/>
        <p:txBody>
          <a:bodyPr/>
          <a:lstStyle/>
          <a:p>
            <a:fld id="{771E8992-17CD-49FE-A36E-14A469633CAA}" type="slidenum">
              <a:rPr lang="en-GB" smtClean="0"/>
              <a:t>‹#›</a:t>
            </a:fld>
            <a:endParaRPr lang="en-GB"/>
          </a:p>
        </p:txBody>
      </p:sp>
    </p:spTree>
    <p:extLst>
      <p:ext uri="{BB962C8B-B14F-4D97-AF65-F5344CB8AC3E}">
        <p14:creationId xmlns:p14="http://schemas.microsoft.com/office/powerpoint/2010/main" val="3924631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B476E1-4BF8-4DDB-9148-105DB07575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90E0DB-4682-4EBA-BCC2-562E1E0883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2E4ACA-1892-4824-952A-66586C5C43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D4FAC-402A-42C2-9B4E-4D389AA08F18}" type="datetimeFigureOut">
              <a:rPr lang="en-GB" smtClean="0"/>
              <a:t>29/03/2021</a:t>
            </a:fld>
            <a:endParaRPr lang="en-GB"/>
          </a:p>
        </p:txBody>
      </p:sp>
      <p:sp>
        <p:nvSpPr>
          <p:cNvPr id="5" name="Footer Placeholder 4">
            <a:extLst>
              <a:ext uri="{FF2B5EF4-FFF2-40B4-BE49-F238E27FC236}">
                <a16:creationId xmlns:a16="http://schemas.microsoft.com/office/drawing/2014/main" id="{452B49DE-17E9-4D23-80EA-2DD2BEA2C4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DFB2B76-0CE0-49FD-BDA6-C7875C1FEF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E8992-17CD-49FE-A36E-14A469633CAA}" type="slidenum">
              <a:rPr lang="en-GB" smtClean="0"/>
              <a:t>‹#›</a:t>
            </a:fld>
            <a:endParaRPr lang="en-GB"/>
          </a:p>
        </p:txBody>
      </p:sp>
    </p:spTree>
    <p:extLst>
      <p:ext uri="{BB962C8B-B14F-4D97-AF65-F5344CB8AC3E}">
        <p14:creationId xmlns:p14="http://schemas.microsoft.com/office/powerpoint/2010/main" val="3221722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A1E78-5A6B-4361-B562-5CD9BD8C07CE}"/>
              </a:ext>
            </a:extLst>
          </p:cNvPr>
          <p:cNvSpPr>
            <a:spLocks noGrp="1"/>
          </p:cNvSpPr>
          <p:nvPr>
            <p:ph type="ctrTitle"/>
          </p:nvPr>
        </p:nvSpPr>
        <p:spPr>
          <a:xfrm>
            <a:off x="795338" y="1566473"/>
            <a:ext cx="10601325" cy="2166723"/>
          </a:xfrm>
        </p:spPr>
        <p:txBody>
          <a:bodyPr>
            <a:normAutofit/>
          </a:bodyPr>
          <a:lstStyle/>
          <a:p>
            <a:r>
              <a:rPr lang="en-GB" sz="4600" dirty="0"/>
              <a:t>Keep Your Distance!</a:t>
            </a:r>
            <a:br>
              <a:rPr lang="en-GB" sz="4600" dirty="0"/>
            </a:br>
            <a:r>
              <a:rPr lang="en-GB" sz="4600" dirty="0"/>
              <a:t>Real-time Social Distancing Using </a:t>
            </a:r>
            <a:br>
              <a:rPr lang="en-GB" sz="4600" dirty="0"/>
            </a:br>
            <a:r>
              <a:rPr lang="en-GB" sz="4600" dirty="0"/>
              <a:t>Wearable ESP32s</a:t>
            </a:r>
          </a:p>
        </p:txBody>
      </p:sp>
      <p:sp>
        <p:nvSpPr>
          <p:cNvPr id="3" name="Subtitle 2">
            <a:extLst>
              <a:ext uri="{FF2B5EF4-FFF2-40B4-BE49-F238E27FC236}">
                <a16:creationId xmlns:a16="http://schemas.microsoft.com/office/drawing/2014/main" id="{ECC15795-EA85-47ED-9BCA-2546794984F7}"/>
              </a:ext>
            </a:extLst>
          </p:cNvPr>
          <p:cNvSpPr>
            <a:spLocks noGrp="1"/>
          </p:cNvSpPr>
          <p:nvPr>
            <p:ph type="subTitle" idx="1"/>
          </p:nvPr>
        </p:nvSpPr>
        <p:spPr>
          <a:xfrm>
            <a:off x="795338" y="4092320"/>
            <a:ext cx="10601325" cy="1144884"/>
          </a:xfrm>
        </p:spPr>
        <p:txBody>
          <a:bodyPr>
            <a:normAutofit/>
          </a:bodyPr>
          <a:lstStyle/>
          <a:p>
            <a:r>
              <a:rPr lang="en-GB" dirty="0"/>
              <a:t>Ryan Williamson – 2306841w</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49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EA71F-FEE0-49BC-AEAB-EBA0EB416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56D6C6-2E05-4610-82A6-8D1C3C266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490AF672-7766-4E40-BD4E-7BB02FC1B2A5}"/>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Chosen Technologies</a:t>
            </a:r>
          </a:p>
        </p:txBody>
      </p:sp>
      <p:pic>
        <p:nvPicPr>
          <p:cNvPr id="11" name="Picture 10">
            <a:extLst>
              <a:ext uri="{FF2B5EF4-FFF2-40B4-BE49-F238E27FC236}">
                <a16:creationId xmlns:a16="http://schemas.microsoft.com/office/drawing/2014/main" id="{7D22F491-E75C-49D4-91D2-65BC07286099}"/>
              </a:ext>
            </a:extLst>
          </p:cNvPr>
          <p:cNvPicPr>
            <a:picLocks noChangeAspect="1"/>
          </p:cNvPicPr>
          <p:nvPr/>
        </p:nvPicPr>
        <p:blipFill>
          <a:blip r:embed="rId3"/>
          <a:stretch>
            <a:fillRect/>
          </a:stretch>
        </p:blipFill>
        <p:spPr>
          <a:xfrm>
            <a:off x="5164883" y="634671"/>
            <a:ext cx="6387037" cy="5588657"/>
          </a:xfrm>
          <a:prstGeom prst="rect">
            <a:avLst/>
          </a:prstGeom>
        </p:spPr>
      </p:pic>
    </p:spTree>
    <p:extLst>
      <p:ext uri="{BB962C8B-B14F-4D97-AF65-F5344CB8AC3E}">
        <p14:creationId xmlns:p14="http://schemas.microsoft.com/office/powerpoint/2010/main" val="287386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F5D86F-3BBA-4B9D-A61A-879686E31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EACDB13-0644-4B86-AFD7-5B65EF790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8DE5C30-1EA0-46DA-8686-74E508EFCC3A}"/>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ESP32:</a:t>
            </a:r>
            <a:br>
              <a:rPr lang="en-US" sz="2600" dirty="0">
                <a:solidFill>
                  <a:srgbClr val="FFFFFF"/>
                </a:solidFill>
              </a:rPr>
            </a:br>
            <a:r>
              <a:rPr lang="en-US" sz="2600" dirty="0">
                <a:solidFill>
                  <a:srgbClr val="FFFFFF"/>
                </a:solidFill>
              </a:rPr>
              <a:t>Detection &amp; Notification</a:t>
            </a:r>
          </a:p>
        </p:txBody>
      </p:sp>
      <p:pic>
        <p:nvPicPr>
          <p:cNvPr id="12" name="Picture 11" descr="A picture containing text, electronics&#10;&#10;Description automatically generated">
            <a:extLst>
              <a:ext uri="{FF2B5EF4-FFF2-40B4-BE49-F238E27FC236}">
                <a16:creationId xmlns:a16="http://schemas.microsoft.com/office/drawing/2014/main" id="{FD0CA666-87FA-4667-8248-BFA206122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717" y="1843087"/>
            <a:ext cx="5715000" cy="3171825"/>
          </a:xfrm>
          <a:prstGeom prst="rect">
            <a:avLst/>
          </a:prstGeom>
        </p:spPr>
      </p:pic>
    </p:spTree>
    <p:extLst>
      <p:ext uri="{BB962C8B-B14F-4D97-AF65-F5344CB8AC3E}">
        <p14:creationId xmlns:p14="http://schemas.microsoft.com/office/powerpoint/2010/main" val="3059115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BA5415-B4D1-4ECD-868C-C228D0198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6FA40D-84DB-4CE5-A6EE-44E0712B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D7BCB1A-7B55-4DB6-88E4-648161E2C234}"/>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ESP32:</a:t>
            </a:r>
            <a:br>
              <a:rPr lang="en-US" sz="2600" dirty="0">
                <a:solidFill>
                  <a:srgbClr val="FFFFFF"/>
                </a:solidFill>
              </a:rPr>
            </a:br>
            <a:r>
              <a:rPr lang="en-US" sz="2600" dirty="0">
                <a:solidFill>
                  <a:srgbClr val="FFFFFF"/>
                </a:solidFill>
              </a:rPr>
              <a:t>Proximity Estimation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C95C46-3FD8-4028-BFB7-82708BD9DD7F}"/>
                  </a:ext>
                </a:extLst>
              </p:cNvPr>
              <p:cNvSpPr txBox="1"/>
              <p:nvPr/>
            </p:nvSpPr>
            <p:spPr>
              <a:xfrm>
                <a:off x="4904139" y="759523"/>
                <a:ext cx="6195157"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𝑅𝑆𝑆𝐼</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𝑑𝐵𝑚</m:t>
                          </m:r>
                        </m:e>
                      </m:d>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𝑅𝑆𝑆𝐼</m:t>
                          </m:r>
                        </m:e>
                        <m:sub>
                          <m:d>
                            <m:dPr>
                              <m:ctrlPr>
                                <a:rPr lang="en-GB" sz="2400" b="0" i="1" smtClean="0">
                                  <a:latin typeface="Cambria Math" panose="02040503050406030204" pitchFamily="18" charset="0"/>
                                </a:rPr>
                              </m:ctrlPr>
                            </m:dPr>
                            <m:e>
                              <m:r>
                                <a:rPr lang="en-GB" sz="2400" b="0" i="1" smtClean="0">
                                  <a:latin typeface="Cambria Math" panose="02040503050406030204" pitchFamily="18" charset="0"/>
                                </a:rPr>
                                <m:t>1</m:t>
                              </m:r>
                              <m:r>
                                <a:rPr lang="en-GB" sz="2400" b="0" i="1" smtClean="0">
                                  <a:latin typeface="Cambria Math" panose="02040503050406030204" pitchFamily="18" charset="0"/>
                                </a:rPr>
                                <m:t>𝑚</m:t>
                              </m:r>
                            </m:e>
                          </m:d>
                        </m:sub>
                      </m:sSub>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𝑑𝐵𝑚</m:t>
                          </m:r>
                        </m:e>
                      </m:d>
                      <m:r>
                        <a:rPr lang="en-GB" sz="2400" b="0" i="1" smtClean="0">
                          <a:latin typeface="Cambria Math" panose="02040503050406030204" pitchFamily="18" charset="0"/>
                        </a:rPr>
                        <m:t>−10</m:t>
                      </m:r>
                      <m:r>
                        <a:rPr lang="en-GB" sz="2400" b="0" i="1" smtClean="0">
                          <a:latin typeface="Cambria Math" panose="02040503050406030204" pitchFamily="18" charset="0"/>
                        </a:rPr>
                        <m:t>𝑛</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𝑙𝑜𝑔</m:t>
                          </m:r>
                        </m:e>
                        <m:sub>
                          <m:r>
                            <a:rPr lang="en-GB" sz="2400" b="0" i="1" smtClean="0">
                              <a:latin typeface="Cambria Math" panose="02040503050406030204" pitchFamily="18" charset="0"/>
                            </a:rPr>
                            <m:t>10</m:t>
                          </m:r>
                        </m:sub>
                      </m:sSub>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𝑑</m:t>
                          </m:r>
                        </m:e>
                      </m:d>
                      <m:r>
                        <a:rPr lang="en-GB" sz="2400" b="0" i="1" smtClean="0">
                          <a:latin typeface="Cambria Math" panose="02040503050406030204" pitchFamily="18" charset="0"/>
                        </a:rPr>
                        <m:t>,</m:t>
                      </m:r>
                    </m:oMath>
                  </m:oMathPara>
                </a14:m>
                <a:endParaRPr lang="en-GB" sz="2400" dirty="0"/>
              </a:p>
            </p:txBody>
          </p:sp>
        </mc:Choice>
        <mc:Fallback xmlns="">
          <p:sp>
            <p:nvSpPr>
              <p:cNvPr id="13" name="TextBox 12">
                <a:extLst>
                  <a:ext uri="{FF2B5EF4-FFF2-40B4-BE49-F238E27FC236}">
                    <a16:creationId xmlns:a16="http://schemas.microsoft.com/office/drawing/2014/main" id="{B3C95C46-3FD8-4028-BFB7-82708BD9DD7F}"/>
                  </a:ext>
                </a:extLst>
              </p:cNvPr>
              <p:cNvSpPr txBox="1">
                <a:spLocks noRot="1" noChangeAspect="1" noMove="1" noResize="1" noEditPoints="1" noAdjustHandles="1" noChangeArrowheads="1" noChangeShapeType="1" noTextEdit="1"/>
              </p:cNvSpPr>
              <p:nvPr/>
            </p:nvSpPr>
            <p:spPr>
              <a:xfrm>
                <a:off x="4904139" y="759523"/>
                <a:ext cx="6195157" cy="395236"/>
              </a:xfrm>
              <a:prstGeom prst="rect">
                <a:avLst/>
              </a:prstGeom>
              <a:blipFill>
                <a:blip r:embed="rId3"/>
                <a:stretch>
                  <a:fillRect l="-688" b="-28125"/>
                </a:stretch>
              </a:blipFill>
            </p:spPr>
            <p:txBody>
              <a:bodyPr/>
              <a:lstStyle/>
              <a:p>
                <a:r>
                  <a:rPr lang="en-GB">
                    <a:noFill/>
                  </a:rPr>
                  <a:t> </a:t>
                </a:r>
              </a:p>
            </p:txBody>
          </p:sp>
        </mc:Fallback>
      </mc:AlternateContent>
      <p:pic>
        <p:nvPicPr>
          <p:cNvPr id="15" name="Picture 14">
            <a:extLst>
              <a:ext uri="{FF2B5EF4-FFF2-40B4-BE49-F238E27FC236}">
                <a16:creationId xmlns:a16="http://schemas.microsoft.com/office/drawing/2014/main" id="{16FAEC11-41E6-4BC8-84C7-6BAE37F532DA}"/>
              </a:ext>
            </a:extLst>
          </p:cNvPr>
          <p:cNvPicPr>
            <a:picLocks noChangeAspect="1"/>
          </p:cNvPicPr>
          <p:nvPr/>
        </p:nvPicPr>
        <p:blipFill>
          <a:blip r:embed="rId4"/>
          <a:stretch>
            <a:fillRect/>
          </a:stretch>
        </p:blipFill>
        <p:spPr>
          <a:xfrm>
            <a:off x="4904139" y="1914282"/>
            <a:ext cx="4531822" cy="4548483"/>
          </a:xfrm>
          <a:prstGeom prst="rect">
            <a:avLst/>
          </a:prstGeom>
        </p:spPr>
      </p:pic>
    </p:spTree>
    <p:extLst>
      <p:ext uri="{BB962C8B-B14F-4D97-AF65-F5344CB8AC3E}">
        <p14:creationId xmlns:p14="http://schemas.microsoft.com/office/powerpoint/2010/main" val="335610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462E61-3DB9-4877-9520-90D1DE39B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B05CED-1A7B-4FDA-9C61-C7D9168ED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3438CC1-B749-4AB0-A5EE-9A6D46C52BCD}"/>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ESP32:</a:t>
            </a:r>
            <a:br>
              <a:rPr lang="en-US" sz="2600" dirty="0">
                <a:solidFill>
                  <a:srgbClr val="FFFFFF"/>
                </a:solidFill>
              </a:rPr>
            </a:br>
            <a:r>
              <a:rPr lang="en-US" sz="2600" dirty="0">
                <a:solidFill>
                  <a:srgbClr val="FFFFFF"/>
                </a:solidFill>
              </a:rPr>
              <a:t>Interaction Transmission &amp; Storage</a:t>
            </a:r>
          </a:p>
        </p:txBody>
      </p:sp>
      <p:pic>
        <p:nvPicPr>
          <p:cNvPr id="18" name="Picture 17" descr="A picture containing dark&#10;&#10;Description automatically generated">
            <a:extLst>
              <a:ext uri="{FF2B5EF4-FFF2-40B4-BE49-F238E27FC236}">
                <a16:creationId xmlns:a16="http://schemas.microsoft.com/office/drawing/2014/main" id="{F8636074-75DC-4489-829C-4B496BCDC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900" y="1971789"/>
            <a:ext cx="7891462" cy="2914421"/>
          </a:xfrm>
          <a:prstGeom prst="rect">
            <a:avLst/>
          </a:prstGeom>
        </p:spPr>
      </p:pic>
    </p:spTree>
    <p:extLst>
      <p:ext uri="{BB962C8B-B14F-4D97-AF65-F5344CB8AC3E}">
        <p14:creationId xmlns:p14="http://schemas.microsoft.com/office/powerpoint/2010/main" val="111292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25B023-96F5-4936-A526-AE8C955B6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90E0CF8-A420-4FD8-8342-50E74B3F3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5CA6A8-03E2-4A22-9F4F-BD7FCEECCA15}"/>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App:</a:t>
            </a:r>
            <a:br>
              <a:rPr lang="en-US" sz="2600" dirty="0">
                <a:solidFill>
                  <a:srgbClr val="FFFFFF"/>
                </a:solidFill>
              </a:rPr>
            </a:br>
            <a:r>
              <a:rPr lang="en-US" sz="2600" dirty="0">
                <a:solidFill>
                  <a:srgbClr val="FFFFFF"/>
                </a:solidFill>
              </a:rPr>
              <a:t>Overall UI</a:t>
            </a:r>
          </a:p>
        </p:txBody>
      </p:sp>
      <p:pic>
        <p:nvPicPr>
          <p:cNvPr id="12" name="Picture 11" descr="Graphical user interface, text, application&#10;&#10;Description automatically generated">
            <a:extLst>
              <a:ext uri="{FF2B5EF4-FFF2-40B4-BE49-F238E27FC236}">
                <a16:creationId xmlns:a16="http://schemas.microsoft.com/office/drawing/2014/main" id="{2D8533BA-3493-49E8-A20E-4356AAC96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490" y="864870"/>
            <a:ext cx="2651100" cy="5128260"/>
          </a:xfrm>
          <a:prstGeom prst="rect">
            <a:avLst/>
          </a:prstGeom>
        </p:spPr>
      </p:pic>
      <p:pic>
        <p:nvPicPr>
          <p:cNvPr id="14" name="Picture 13" descr="Graphical user interface, application, Teams&#10;&#10;Description automatically generated">
            <a:extLst>
              <a:ext uri="{FF2B5EF4-FFF2-40B4-BE49-F238E27FC236}">
                <a16:creationId xmlns:a16="http://schemas.microsoft.com/office/drawing/2014/main" id="{C5ED72A5-25E6-4306-B630-B77A7CAC0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9987" y="864870"/>
            <a:ext cx="2642013" cy="5128260"/>
          </a:xfrm>
          <a:prstGeom prst="rect">
            <a:avLst/>
          </a:prstGeom>
        </p:spPr>
      </p:pic>
      <p:pic>
        <p:nvPicPr>
          <p:cNvPr id="10" name="Picture 9" descr="Graphical user interface, application, Teams&#10;&#10;Description automatically generated">
            <a:extLst>
              <a:ext uri="{FF2B5EF4-FFF2-40B4-BE49-F238E27FC236}">
                <a16:creationId xmlns:a16="http://schemas.microsoft.com/office/drawing/2014/main" id="{9A1A49F9-D23A-4B4E-9015-99E03A379136}"/>
              </a:ext>
            </a:extLst>
          </p:cNvPr>
          <p:cNvPicPr>
            <a:picLocks noChangeAspect="1"/>
          </p:cNvPicPr>
          <p:nvPr/>
        </p:nvPicPr>
        <p:blipFill rotWithShape="1">
          <a:blip r:embed="rId5">
            <a:extLst>
              <a:ext uri="{28A0092B-C50C-407E-A947-70E740481C1C}">
                <a14:useLocalDpi xmlns:a14="http://schemas.microsoft.com/office/drawing/2010/main" val="0"/>
              </a:ext>
            </a:extLst>
          </a:blip>
          <a:srcRect t="1114"/>
          <a:stretch/>
        </p:blipFill>
        <p:spPr>
          <a:xfrm>
            <a:off x="3700831" y="922020"/>
            <a:ext cx="2656882" cy="5071110"/>
          </a:xfrm>
          <a:prstGeom prst="rect">
            <a:avLst/>
          </a:prstGeom>
        </p:spPr>
      </p:pic>
    </p:spTree>
    <p:extLst>
      <p:ext uri="{BB962C8B-B14F-4D97-AF65-F5344CB8AC3E}">
        <p14:creationId xmlns:p14="http://schemas.microsoft.com/office/powerpoint/2010/main" val="1240504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729F2B-228E-413F-A5EE-D91026ECB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84814E-6C14-43F9-9599-CBDA55758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1DA317F-C06A-4DEC-B341-87130ACA4CB3}"/>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App:</a:t>
            </a:r>
            <a:br>
              <a:rPr lang="en-US" sz="2600" dirty="0">
                <a:solidFill>
                  <a:srgbClr val="FFFFFF"/>
                </a:solidFill>
              </a:rPr>
            </a:br>
            <a:r>
              <a:rPr lang="en-US" sz="2600" dirty="0">
                <a:solidFill>
                  <a:srgbClr val="FFFFFF"/>
                </a:solidFill>
              </a:rPr>
              <a:t>Visualisations</a:t>
            </a:r>
          </a:p>
        </p:txBody>
      </p:sp>
      <p:pic>
        <p:nvPicPr>
          <p:cNvPr id="12" name="Picture 11">
            <a:extLst>
              <a:ext uri="{FF2B5EF4-FFF2-40B4-BE49-F238E27FC236}">
                <a16:creationId xmlns:a16="http://schemas.microsoft.com/office/drawing/2014/main" id="{7E376889-A129-4C7B-B39F-D14BAB4CBCFE}"/>
              </a:ext>
            </a:extLst>
          </p:cNvPr>
          <p:cNvPicPr>
            <a:picLocks noChangeAspect="1"/>
          </p:cNvPicPr>
          <p:nvPr/>
        </p:nvPicPr>
        <p:blipFill>
          <a:blip r:embed="rId3"/>
          <a:stretch>
            <a:fillRect/>
          </a:stretch>
        </p:blipFill>
        <p:spPr>
          <a:xfrm>
            <a:off x="4028902" y="1442258"/>
            <a:ext cx="3491345" cy="3973484"/>
          </a:xfrm>
          <a:prstGeom prst="rect">
            <a:avLst/>
          </a:prstGeom>
        </p:spPr>
      </p:pic>
      <p:pic>
        <p:nvPicPr>
          <p:cNvPr id="14" name="Picture 13">
            <a:extLst>
              <a:ext uri="{FF2B5EF4-FFF2-40B4-BE49-F238E27FC236}">
                <a16:creationId xmlns:a16="http://schemas.microsoft.com/office/drawing/2014/main" id="{79DDA446-B244-4C7A-B121-95DF0A9A0172}"/>
              </a:ext>
            </a:extLst>
          </p:cNvPr>
          <p:cNvPicPr>
            <a:picLocks noChangeAspect="1"/>
          </p:cNvPicPr>
          <p:nvPr/>
        </p:nvPicPr>
        <p:blipFill>
          <a:blip r:embed="rId4"/>
          <a:stretch>
            <a:fillRect/>
          </a:stretch>
        </p:blipFill>
        <p:spPr>
          <a:xfrm>
            <a:off x="8160327" y="1442258"/>
            <a:ext cx="3391593" cy="3965171"/>
          </a:xfrm>
          <a:prstGeom prst="rect">
            <a:avLst/>
          </a:prstGeom>
        </p:spPr>
      </p:pic>
    </p:spTree>
    <p:extLst>
      <p:ext uri="{BB962C8B-B14F-4D97-AF65-F5344CB8AC3E}">
        <p14:creationId xmlns:p14="http://schemas.microsoft.com/office/powerpoint/2010/main" val="396049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2BA74C-E2ED-49C4-BBF7-5EDAAE62A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1EF2B5-3AF3-4BB0-8CC5-839F8B2AEE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C2CE379-4E99-4080-AA64-CD3363EACA6E}"/>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App: Database</a:t>
            </a:r>
          </a:p>
        </p:txBody>
      </p:sp>
      <p:pic>
        <p:nvPicPr>
          <p:cNvPr id="10" name="Picture 9" descr="Diagram, table&#10;&#10;Description automatically generated">
            <a:extLst>
              <a:ext uri="{FF2B5EF4-FFF2-40B4-BE49-F238E27FC236}">
                <a16:creationId xmlns:a16="http://schemas.microsoft.com/office/drawing/2014/main" id="{8D405161-9D25-497C-A909-67BC0B5C6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604" y="1895475"/>
            <a:ext cx="6753225" cy="3067050"/>
          </a:xfrm>
          <a:prstGeom prst="rect">
            <a:avLst/>
          </a:prstGeom>
        </p:spPr>
      </p:pic>
    </p:spTree>
    <p:extLst>
      <p:ext uri="{BB962C8B-B14F-4D97-AF65-F5344CB8AC3E}">
        <p14:creationId xmlns:p14="http://schemas.microsoft.com/office/powerpoint/2010/main" val="3500053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D5B5E8-E41B-4E87-A0E4-316257035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5EF4D9-37D9-4839-A7F4-2CC573BB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BAEC194-6865-4D8E-ABB4-49F2920586D3}"/>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App:</a:t>
            </a:r>
            <a:br>
              <a:rPr lang="en-US" sz="2600" dirty="0">
                <a:solidFill>
                  <a:srgbClr val="FFFFFF"/>
                </a:solidFill>
              </a:rPr>
            </a:br>
            <a:r>
              <a:rPr lang="en-US" sz="2600" dirty="0">
                <a:solidFill>
                  <a:srgbClr val="FFFFFF"/>
                </a:solidFill>
              </a:rPr>
              <a:t>Receiving </a:t>
            </a:r>
            <a:br>
              <a:rPr lang="en-US" sz="2600" dirty="0">
                <a:solidFill>
                  <a:srgbClr val="FFFFFF"/>
                </a:solidFill>
              </a:rPr>
            </a:br>
            <a:r>
              <a:rPr lang="en-US" sz="2600" dirty="0">
                <a:solidFill>
                  <a:srgbClr val="FFFFFF"/>
                </a:solidFill>
              </a:rPr>
              <a:t>&amp; Processing Interactions</a:t>
            </a:r>
          </a:p>
        </p:txBody>
      </p:sp>
      <p:pic>
        <p:nvPicPr>
          <p:cNvPr id="14" name="Picture 13">
            <a:extLst>
              <a:ext uri="{FF2B5EF4-FFF2-40B4-BE49-F238E27FC236}">
                <a16:creationId xmlns:a16="http://schemas.microsoft.com/office/drawing/2014/main" id="{AE1D0A45-D71D-4AE1-BCAE-D94A152BBB9B}"/>
              </a:ext>
            </a:extLst>
          </p:cNvPr>
          <p:cNvPicPr>
            <a:picLocks noChangeAspect="1"/>
          </p:cNvPicPr>
          <p:nvPr/>
        </p:nvPicPr>
        <p:blipFill>
          <a:blip r:embed="rId3"/>
          <a:stretch>
            <a:fillRect/>
          </a:stretch>
        </p:blipFill>
        <p:spPr>
          <a:xfrm>
            <a:off x="4019057" y="911534"/>
            <a:ext cx="7049484" cy="1028844"/>
          </a:xfrm>
          <a:prstGeom prst="rect">
            <a:avLst/>
          </a:prstGeom>
        </p:spPr>
      </p:pic>
      <p:pic>
        <p:nvPicPr>
          <p:cNvPr id="16" name="Picture 15">
            <a:extLst>
              <a:ext uri="{FF2B5EF4-FFF2-40B4-BE49-F238E27FC236}">
                <a16:creationId xmlns:a16="http://schemas.microsoft.com/office/drawing/2014/main" id="{F12263C6-78C6-4F7C-AFD4-B9B0D8FB3328}"/>
              </a:ext>
            </a:extLst>
          </p:cNvPr>
          <p:cNvPicPr>
            <a:picLocks noChangeAspect="1"/>
          </p:cNvPicPr>
          <p:nvPr/>
        </p:nvPicPr>
        <p:blipFill>
          <a:blip r:embed="rId4"/>
          <a:stretch>
            <a:fillRect/>
          </a:stretch>
        </p:blipFill>
        <p:spPr>
          <a:xfrm>
            <a:off x="3185503" y="4944397"/>
            <a:ext cx="8716591" cy="876422"/>
          </a:xfrm>
          <a:prstGeom prst="rect">
            <a:avLst/>
          </a:prstGeom>
        </p:spPr>
      </p:pic>
    </p:spTree>
    <p:extLst>
      <p:ext uri="{BB962C8B-B14F-4D97-AF65-F5344CB8AC3E}">
        <p14:creationId xmlns:p14="http://schemas.microsoft.com/office/powerpoint/2010/main" val="3302818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6E33B-021E-4313-A3A1-4201777BD1F5}"/>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Evaluation</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814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8B3758-91CF-4D04-B708-95822A972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D4C012-6931-4702-AECC-97B7D038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BC2F750-037B-48D1-A4FF-4434A152F9E5}"/>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Testing</a:t>
            </a:r>
          </a:p>
        </p:txBody>
      </p:sp>
      <p:pic>
        <p:nvPicPr>
          <p:cNvPr id="10" name="Picture 9">
            <a:extLst>
              <a:ext uri="{FF2B5EF4-FFF2-40B4-BE49-F238E27FC236}">
                <a16:creationId xmlns:a16="http://schemas.microsoft.com/office/drawing/2014/main" id="{C9FB498A-5F31-4A9F-A6F1-FE738EB62C1C}"/>
              </a:ext>
            </a:extLst>
          </p:cNvPr>
          <p:cNvPicPr>
            <a:picLocks noChangeAspect="1"/>
          </p:cNvPicPr>
          <p:nvPr/>
        </p:nvPicPr>
        <p:blipFill rotWithShape="1">
          <a:blip r:embed="rId3"/>
          <a:srcRect r="9231"/>
          <a:stretch/>
        </p:blipFill>
        <p:spPr>
          <a:xfrm>
            <a:off x="3762968" y="1907771"/>
            <a:ext cx="8058497" cy="3042458"/>
          </a:xfrm>
          <a:prstGeom prst="rect">
            <a:avLst/>
          </a:prstGeom>
        </p:spPr>
      </p:pic>
    </p:spTree>
    <p:extLst>
      <p:ext uri="{BB962C8B-B14F-4D97-AF65-F5344CB8AC3E}">
        <p14:creationId xmlns:p14="http://schemas.microsoft.com/office/powerpoint/2010/main" val="367982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AEFEDF-FB0F-4284-B1B2-B634483D2940}"/>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Background</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720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A14FFA-CC48-4A85-80BD-95049C34A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FA4BDAC-FCC5-4EAE-B6ED-A0A0A903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867F775-62DF-43EC-8BAB-A111B31B153B}"/>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Experiment</a:t>
            </a:r>
            <a:br>
              <a:rPr lang="en-US" sz="2600" dirty="0">
                <a:solidFill>
                  <a:srgbClr val="FFFFFF"/>
                </a:solidFill>
              </a:rPr>
            </a:br>
            <a:r>
              <a:rPr lang="en-US" sz="2600" dirty="0">
                <a:solidFill>
                  <a:srgbClr val="FFFFFF"/>
                </a:solidFill>
              </a:rPr>
              <a:t>&amp;</a:t>
            </a:r>
            <a:br>
              <a:rPr lang="en-US" sz="2600" dirty="0">
                <a:solidFill>
                  <a:srgbClr val="FFFFFF"/>
                </a:solidFill>
              </a:rPr>
            </a:br>
            <a:r>
              <a:rPr lang="en-US" sz="2600" dirty="0">
                <a:solidFill>
                  <a:srgbClr val="FFFFFF"/>
                </a:solidFill>
              </a:rPr>
              <a:t>Survey</a:t>
            </a:r>
          </a:p>
        </p:txBody>
      </p:sp>
      <p:pic>
        <p:nvPicPr>
          <p:cNvPr id="10" name="Picture 9">
            <a:extLst>
              <a:ext uri="{FF2B5EF4-FFF2-40B4-BE49-F238E27FC236}">
                <a16:creationId xmlns:a16="http://schemas.microsoft.com/office/drawing/2014/main" id="{BDC45822-8018-449E-8AAF-3902642AC272}"/>
              </a:ext>
            </a:extLst>
          </p:cNvPr>
          <p:cNvPicPr>
            <a:picLocks noChangeAspect="1"/>
          </p:cNvPicPr>
          <p:nvPr/>
        </p:nvPicPr>
        <p:blipFill>
          <a:blip r:embed="rId3"/>
          <a:stretch>
            <a:fillRect/>
          </a:stretch>
        </p:blipFill>
        <p:spPr>
          <a:xfrm>
            <a:off x="3626864" y="1809459"/>
            <a:ext cx="8466075" cy="3239082"/>
          </a:xfrm>
          <a:prstGeom prst="rect">
            <a:avLst/>
          </a:prstGeom>
        </p:spPr>
      </p:pic>
    </p:spTree>
    <p:extLst>
      <p:ext uri="{BB962C8B-B14F-4D97-AF65-F5344CB8AC3E}">
        <p14:creationId xmlns:p14="http://schemas.microsoft.com/office/powerpoint/2010/main" val="1866159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35B391-0758-402D-A4EF-0C993E63A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7A1CF89-73DF-4990-A60A-3573DA1A1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969BF4A-D7F4-42E6-A16C-FAA0E2387AFB}"/>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Analysis Techniques</a:t>
            </a:r>
            <a:br>
              <a:rPr lang="en-US" sz="2600" dirty="0">
                <a:solidFill>
                  <a:srgbClr val="FFFFFF"/>
                </a:solidFill>
              </a:rPr>
            </a:br>
            <a:r>
              <a:rPr lang="en-US" sz="2600" dirty="0">
                <a:solidFill>
                  <a:srgbClr val="FFFFFF"/>
                </a:solidFill>
              </a:rPr>
              <a:t>&amp;</a:t>
            </a:r>
            <a:br>
              <a:rPr lang="en-US" sz="2600" dirty="0">
                <a:solidFill>
                  <a:srgbClr val="FFFFFF"/>
                </a:solidFill>
              </a:rPr>
            </a:br>
            <a:r>
              <a:rPr lang="en-US" sz="2600" dirty="0">
                <a:solidFill>
                  <a:srgbClr val="FFFFFF"/>
                </a:solidFill>
              </a:rPr>
              <a:t>Key Results</a:t>
            </a:r>
          </a:p>
        </p:txBody>
      </p:sp>
      <p:pic>
        <p:nvPicPr>
          <p:cNvPr id="10" name="Picture 9">
            <a:extLst>
              <a:ext uri="{FF2B5EF4-FFF2-40B4-BE49-F238E27FC236}">
                <a16:creationId xmlns:a16="http://schemas.microsoft.com/office/drawing/2014/main" id="{6A059DF4-9A64-4B37-AFDF-F5DAB99C22D5}"/>
              </a:ext>
            </a:extLst>
          </p:cNvPr>
          <p:cNvPicPr>
            <a:picLocks noChangeAspect="1"/>
          </p:cNvPicPr>
          <p:nvPr/>
        </p:nvPicPr>
        <p:blipFill rotWithShape="1">
          <a:blip r:embed="rId3"/>
          <a:srcRect r="27852"/>
          <a:stretch/>
        </p:blipFill>
        <p:spPr>
          <a:xfrm>
            <a:off x="3857872" y="273627"/>
            <a:ext cx="7868689" cy="2668385"/>
          </a:xfrm>
          <a:prstGeom prst="rect">
            <a:avLst/>
          </a:prstGeom>
        </p:spPr>
      </p:pic>
      <p:pic>
        <p:nvPicPr>
          <p:cNvPr id="12" name="Picture 11">
            <a:extLst>
              <a:ext uri="{FF2B5EF4-FFF2-40B4-BE49-F238E27FC236}">
                <a16:creationId xmlns:a16="http://schemas.microsoft.com/office/drawing/2014/main" id="{12D2F1BC-636C-4C37-BC99-CD3BA2BE91A0}"/>
              </a:ext>
            </a:extLst>
          </p:cNvPr>
          <p:cNvPicPr>
            <a:picLocks noChangeAspect="1"/>
          </p:cNvPicPr>
          <p:nvPr/>
        </p:nvPicPr>
        <p:blipFill>
          <a:blip r:embed="rId4"/>
          <a:stretch>
            <a:fillRect/>
          </a:stretch>
        </p:blipFill>
        <p:spPr>
          <a:xfrm>
            <a:off x="4465320" y="3129535"/>
            <a:ext cx="6819899" cy="3540942"/>
          </a:xfrm>
          <a:prstGeom prst="rect">
            <a:avLst/>
          </a:prstGeom>
        </p:spPr>
      </p:pic>
    </p:spTree>
    <p:extLst>
      <p:ext uri="{BB962C8B-B14F-4D97-AF65-F5344CB8AC3E}">
        <p14:creationId xmlns:p14="http://schemas.microsoft.com/office/powerpoint/2010/main" val="3251285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9C152-43BE-42D3-902A-E48807AB4AD7}"/>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Conclusion</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21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68E16-FE44-42D0-8A82-CCDC5CFAA9ED}"/>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Thank You</a:t>
            </a:r>
          </a:p>
        </p:txBody>
      </p:sp>
      <p:cxnSp>
        <p:nvCxnSpPr>
          <p:cNvPr id="19"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5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991EDF7-8401-443C-BBFA-5F9EB2DF4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DF3A8C-873E-458E-A26A-29E273EE2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4156F121-639F-43A7-8261-6A12263B5FAE}"/>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Contact Tracing</a:t>
            </a:r>
          </a:p>
        </p:txBody>
      </p:sp>
      <p:pic>
        <p:nvPicPr>
          <p:cNvPr id="16" name="Picture 15">
            <a:extLst>
              <a:ext uri="{FF2B5EF4-FFF2-40B4-BE49-F238E27FC236}">
                <a16:creationId xmlns:a16="http://schemas.microsoft.com/office/drawing/2014/main" id="{1394DB56-839B-4CAE-840D-752BC8F4AFC7}"/>
              </a:ext>
            </a:extLst>
          </p:cNvPr>
          <p:cNvPicPr>
            <a:picLocks noChangeAspect="1"/>
          </p:cNvPicPr>
          <p:nvPr/>
        </p:nvPicPr>
        <p:blipFill>
          <a:blip r:embed="rId3"/>
          <a:stretch>
            <a:fillRect/>
          </a:stretch>
        </p:blipFill>
        <p:spPr>
          <a:xfrm>
            <a:off x="3669104" y="1458883"/>
            <a:ext cx="8246225" cy="3940233"/>
          </a:xfrm>
          <a:prstGeom prst="rect">
            <a:avLst/>
          </a:prstGeom>
        </p:spPr>
      </p:pic>
      <p:sp>
        <p:nvSpPr>
          <p:cNvPr id="2" name="TextBox 1">
            <a:extLst>
              <a:ext uri="{FF2B5EF4-FFF2-40B4-BE49-F238E27FC236}">
                <a16:creationId xmlns:a16="http://schemas.microsoft.com/office/drawing/2014/main" id="{EDFE97EA-8693-452D-901B-E05500E356DD}"/>
              </a:ext>
            </a:extLst>
          </p:cNvPr>
          <p:cNvSpPr txBox="1"/>
          <p:nvPr/>
        </p:nvSpPr>
        <p:spPr>
          <a:xfrm>
            <a:off x="5826256" y="5543782"/>
            <a:ext cx="3931920" cy="584775"/>
          </a:xfrm>
          <a:prstGeom prst="rect">
            <a:avLst/>
          </a:prstGeom>
          <a:noFill/>
        </p:spPr>
        <p:txBody>
          <a:bodyPr wrap="square" rtlCol="0">
            <a:spAutoFit/>
          </a:bodyPr>
          <a:lstStyle/>
          <a:p>
            <a:r>
              <a:rPr lang="en-GB" sz="800" dirty="0"/>
              <a:t>N. Ahmed, R. A. Michelin, W. </a:t>
            </a:r>
            <a:r>
              <a:rPr lang="en-GB" sz="800" dirty="0" err="1"/>
              <a:t>Xue</a:t>
            </a:r>
            <a:r>
              <a:rPr lang="en-GB" sz="800" dirty="0"/>
              <a:t>, S. </a:t>
            </a:r>
            <a:r>
              <a:rPr lang="en-GB" sz="800" dirty="0" err="1"/>
              <a:t>Ruj</a:t>
            </a:r>
            <a:r>
              <a:rPr lang="en-GB" sz="800" dirty="0"/>
              <a:t>, R. </a:t>
            </a:r>
            <a:r>
              <a:rPr lang="en-GB" sz="800" dirty="0" err="1"/>
              <a:t>Malaney</a:t>
            </a:r>
            <a:r>
              <a:rPr lang="en-GB" sz="800" dirty="0"/>
              <a:t>, S. S. </a:t>
            </a:r>
            <a:r>
              <a:rPr lang="en-GB" sz="800" dirty="0" err="1"/>
              <a:t>Kanhere</a:t>
            </a:r>
            <a:r>
              <a:rPr lang="en-GB" sz="800" dirty="0"/>
              <a:t>, A. Seneviratne, W. Hu,</a:t>
            </a:r>
          </a:p>
          <a:p>
            <a:r>
              <a:rPr lang="en-GB" sz="800" dirty="0"/>
              <a:t>H. </a:t>
            </a:r>
            <a:r>
              <a:rPr lang="en-GB" sz="800" dirty="0" err="1"/>
              <a:t>Janicke</a:t>
            </a:r>
            <a:r>
              <a:rPr lang="en-GB" sz="800" dirty="0"/>
              <a:t>, and S. K. Jha. A Survey of COVID-19 Contact Tracing Apps. IEEE Access, 8:</a:t>
            </a:r>
          </a:p>
          <a:p>
            <a:r>
              <a:rPr lang="en-GB" sz="800" dirty="0"/>
              <a:t>134577–134601, 2020. ISSN 2169-3536. </a:t>
            </a:r>
            <a:r>
              <a:rPr lang="en-GB" sz="800" dirty="0" err="1"/>
              <a:t>doi</a:t>
            </a:r>
            <a:r>
              <a:rPr lang="en-GB" sz="800" dirty="0"/>
              <a:t>: 10.1109/ACCESS.2020.3010226. Conference</a:t>
            </a:r>
          </a:p>
          <a:p>
            <a:r>
              <a:rPr lang="en-GB" sz="800" dirty="0"/>
              <a:t>Name: IEEE Access.</a:t>
            </a:r>
          </a:p>
        </p:txBody>
      </p:sp>
    </p:spTree>
    <p:extLst>
      <p:ext uri="{BB962C8B-B14F-4D97-AF65-F5344CB8AC3E}">
        <p14:creationId xmlns:p14="http://schemas.microsoft.com/office/powerpoint/2010/main" val="2851181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457D7-1C93-4C1F-92E4-13BC26A99D6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Bluetooth Low Energy (BLE)</a:t>
            </a:r>
          </a:p>
        </p:txBody>
      </p:sp>
      <p:pic>
        <p:nvPicPr>
          <p:cNvPr id="7" name="Picture 6">
            <a:extLst>
              <a:ext uri="{FF2B5EF4-FFF2-40B4-BE49-F238E27FC236}">
                <a16:creationId xmlns:a16="http://schemas.microsoft.com/office/drawing/2014/main" id="{1A8F2E0A-A7E7-4938-A892-FF4A869ACB7E}"/>
              </a:ext>
            </a:extLst>
          </p:cNvPr>
          <p:cNvPicPr>
            <a:picLocks noChangeAspect="1"/>
          </p:cNvPicPr>
          <p:nvPr/>
        </p:nvPicPr>
        <p:blipFill>
          <a:blip r:embed="rId3"/>
          <a:stretch>
            <a:fillRect/>
          </a:stretch>
        </p:blipFill>
        <p:spPr>
          <a:xfrm>
            <a:off x="4266218" y="466512"/>
            <a:ext cx="6732962" cy="4930987"/>
          </a:xfrm>
          <a:prstGeom prst="rect">
            <a:avLst/>
          </a:prstGeom>
        </p:spPr>
      </p:pic>
      <p:sp>
        <p:nvSpPr>
          <p:cNvPr id="3" name="TextBox 2">
            <a:extLst>
              <a:ext uri="{FF2B5EF4-FFF2-40B4-BE49-F238E27FC236}">
                <a16:creationId xmlns:a16="http://schemas.microsoft.com/office/drawing/2014/main" id="{55903B59-EC14-4525-95AC-D14B34FDDB3F}"/>
              </a:ext>
            </a:extLst>
          </p:cNvPr>
          <p:cNvSpPr txBox="1"/>
          <p:nvPr/>
        </p:nvSpPr>
        <p:spPr>
          <a:xfrm>
            <a:off x="5323839" y="5573751"/>
            <a:ext cx="4617720" cy="369332"/>
          </a:xfrm>
          <a:prstGeom prst="rect">
            <a:avLst/>
          </a:prstGeom>
          <a:noFill/>
        </p:spPr>
        <p:txBody>
          <a:bodyPr wrap="square" rtlCol="0">
            <a:spAutoFit/>
          </a:bodyPr>
          <a:lstStyle/>
          <a:p>
            <a:pPr algn="l"/>
            <a:r>
              <a:rPr lang="en-GB" sz="900" b="0" i="0" u="none" strike="noStrike" baseline="0" dirty="0">
                <a:latin typeface="fbb-Regular"/>
              </a:rPr>
              <a:t>J. Yang, C. </a:t>
            </a:r>
            <a:r>
              <a:rPr lang="en-GB" sz="900" b="0" i="0" u="none" strike="noStrike" baseline="0" dirty="0" err="1">
                <a:latin typeface="fbb-Regular"/>
              </a:rPr>
              <a:t>Poellabauer</a:t>
            </a:r>
            <a:r>
              <a:rPr lang="en-GB" sz="900" b="0" i="0" u="none" strike="noStrike" baseline="0" dirty="0">
                <a:latin typeface="fbb-Regular"/>
              </a:rPr>
              <a:t>, P. Mitra, and C. </a:t>
            </a:r>
            <a:r>
              <a:rPr lang="en-GB" sz="900" b="0" i="0" u="none" strike="noStrike" baseline="0" dirty="0" err="1">
                <a:latin typeface="fbb-Regular"/>
              </a:rPr>
              <a:t>Neubecker</a:t>
            </a:r>
            <a:r>
              <a:rPr lang="en-GB" sz="900" b="0" i="0" u="none" strike="noStrike" baseline="0" dirty="0">
                <a:latin typeface="fbb-Regular"/>
              </a:rPr>
              <a:t>. Beyond Beaconing: Emerging Applications</a:t>
            </a:r>
          </a:p>
          <a:p>
            <a:pPr algn="l"/>
            <a:r>
              <a:rPr lang="en-GB" sz="900" b="0" i="0" u="none" strike="noStrike" baseline="0" dirty="0">
                <a:latin typeface="fbb-Regular"/>
              </a:rPr>
              <a:t>and Challenges of BLE. </a:t>
            </a:r>
            <a:r>
              <a:rPr lang="en-GB" sz="900" b="0" i="1" u="none" strike="noStrike" baseline="0" dirty="0">
                <a:latin typeface="fbb-Italic"/>
              </a:rPr>
              <a:t>Ad Hoc Networks</a:t>
            </a:r>
            <a:r>
              <a:rPr lang="en-GB" sz="900" b="0" i="0" u="none" strike="noStrike" baseline="0" dirty="0">
                <a:latin typeface="fbb-Regular"/>
              </a:rPr>
              <a:t>, 2020. </a:t>
            </a:r>
            <a:r>
              <a:rPr lang="en-GB" sz="900" b="0" i="0" u="none" strike="noStrike" baseline="0" dirty="0" err="1">
                <a:latin typeface="fbb-Regular"/>
              </a:rPr>
              <a:t>doi</a:t>
            </a:r>
            <a:r>
              <a:rPr lang="en-GB" sz="900" b="0" i="0" u="none" strike="noStrike" baseline="0" dirty="0">
                <a:latin typeface="fbb-Regular"/>
              </a:rPr>
              <a:t>: 10.1016/j.adhoc.2019.102015.</a:t>
            </a:r>
            <a:endParaRPr lang="en-GB" sz="900" dirty="0"/>
          </a:p>
        </p:txBody>
      </p:sp>
    </p:spTree>
    <p:extLst>
      <p:ext uri="{BB962C8B-B14F-4D97-AF65-F5344CB8AC3E}">
        <p14:creationId xmlns:p14="http://schemas.microsoft.com/office/powerpoint/2010/main" val="24201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AEFEDF-FB0F-4284-B1B2-B634483D2940}"/>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Analysis &amp; Requirements</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292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2FDA01-2410-4AEE-8088-87173B16E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4979CB5-F1A6-43BE-9F7E-9D95BABF6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D569772-BB51-4FC9-B5BE-3C4E12F49CA6}"/>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a:solidFill>
                  <a:srgbClr val="FFFFFF"/>
                </a:solidFill>
              </a:rPr>
              <a:t>Requirements Gathering</a:t>
            </a:r>
            <a:endParaRPr lang="en-US" sz="2600" dirty="0">
              <a:solidFill>
                <a:srgbClr val="FFFFFF"/>
              </a:solidFill>
            </a:endParaRPr>
          </a:p>
        </p:txBody>
      </p:sp>
      <p:sp>
        <p:nvSpPr>
          <p:cNvPr id="11" name="TextBox 10">
            <a:extLst>
              <a:ext uri="{FF2B5EF4-FFF2-40B4-BE49-F238E27FC236}">
                <a16:creationId xmlns:a16="http://schemas.microsoft.com/office/drawing/2014/main" id="{C696404A-3D61-4C78-8ACE-6B1DD11932A4}"/>
              </a:ext>
            </a:extLst>
          </p:cNvPr>
          <p:cNvSpPr txBox="1"/>
          <p:nvPr/>
        </p:nvSpPr>
        <p:spPr>
          <a:xfrm>
            <a:off x="3468405" y="1859339"/>
            <a:ext cx="5095783" cy="3139321"/>
          </a:xfrm>
          <a:prstGeom prst="rect">
            <a:avLst/>
          </a:prstGeom>
          <a:noFill/>
        </p:spPr>
        <p:txBody>
          <a:bodyPr wrap="square" rtlCol="0">
            <a:spAutoFit/>
          </a:bodyPr>
          <a:lstStyle/>
          <a:p>
            <a:pPr algn="l"/>
            <a:r>
              <a:rPr lang="en-GB" sz="1800" b="1" i="0" u="sng" strike="noStrike" baseline="0">
                <a:latin typeface="fbb-Bold"/>
              </a:rPr>
              <a:t>Functional Requirements</a:t>
            </a:r>
            <a:br>
              <a:rPr lang="en-GB" sz="1800" b="1" i="0" u="sng" strike="noStrike" baseline="0">
                <a:latin typeface="fbb-Bold"/>
              </a:rPr>
            </a:br>
            <a:endParaRPr lang="en-GB" sz="1800" b="1" i="0" u="sng" strike="noStrike" baseline="0">
              <a:latin typeface="fbb-Bold"/>
            </a:endParaRPr>
          </a:p>
          <a:p>
            <a:pPr marL="285750" indent="-285750" algn="l">
              <a:buFont typeface="Arial" panose="020B0604020202020204" pitchFamily="34" charset="0"/>
              <a:buChar char="•"/>
            </a:pPr>
            <a:r>
              <a:rPr lang="en-GB" i="0" u="none" strike="noStrike" baseline="0">
                <a:latin typeface="fbb-Bold"/>
              </a:rPr>
              <a:t>(M) Real-time RSSI Proximity Sensing</a:t>
            </a:r>
          </a:p>
          <a:p>
            <a:pPr marL="285750" indent="-285750" algn="l">
              <a:buFont typeface="Arial" panose="020B0604020202020204" pitchFamily="34" charset="0"/>
              <a:buChar char="•"/>
            </a:pPr>
            <a:r>
              <a:rPr lang="en-GB" i="0" u="none" strike="noStrike" baseline="0">
                <a:latin typeface="fbb-Bold"/>
              </a:rPr>
              <a:t>(M) Log data to linked device for visualisation</a:t>
            </a:r>
          </a:p>
          <a:p>
            <a:pPr marL="285750" indent="-285750" algn="l">
              <a:buFont typeface="Arial" panose="020B0604020202020204" pitchFamily="34" charset="0"/>
              <a:buChar char="•"/>
            </a:pPr>
            <a:r>
              <a:rPr lang="en-GB" i="0" u="none" strike="noStrike" baseline="0">
                <a:latin typeface="fbb-Bold"/>
              </a:rPr>
              <a:t>(M) Visualisations on app</a:t>
            </a:r>
          </a:p>
          <a:p>
            <a:pPr marL="285750" indent="-285750" algn="l">
              <a:buFont typeface="Arial" panose="020B0604020202020204" pitchFamily="34" charset="0"/>
              <a:buChar char="•"/>
            </a:pPr>
            <a:r>
              <a:rPr lang="en-GB" i="0" u="none" strike="noStrike" baseline="0">
                <a:latin typeface="fbb-Bold"/>
              </a:rPr>
              <a:t>(S) Configurable device</a:t>
            </a:r>
          </a:p>
          <a:p>
            <a:pPr marL="285750" indent="-285750" algn="l">
              <a:buFont typeface="Arial" panose="020B0604020202020204" pitchFamily="34" charset="0"/>
              <a:buChar char="•"/>
            </a:pPr>
            <a:r>
              <a:rPr lang="en-GB" i="0" u="none" strike="noStrike" baseline="0">
                <a:latin typeface="fbb-Bold"/>
              </a:rPr>
              <a:t>(S) Precision in RSSI Proximity Sensing</a:t>
            </a:r>
          </a:p>
          <a:p>
            <a:pPr marL="285750" indent="-285750" algn="l">
              <a:buFont typeface="Arial" panose="020B0604020202020204" pitchFamily="34" charset="0"/>
              <a:buChar char="•"/>
            </a:pPr>
            <a:r>
              <a:rPr lang="en-GB" i="0" u="none" strike="noStrike" baseline="0">
                <a:latin typeface="fbb-Bold"/>
              </a:rPr>
              <a:t>(C) Live visualisation updates on new RSSI value</a:t>
            </a:r>
          </a:p>
          <a:p>
            <a:pPr marL="285750" indent="-285750" algn="l">
              <a:buFont typeface="Arial" panose="020B0604020202020204" pitchFamily="34" charset="0"/>
              <a:buChar char="•"/>
            </a:pPr>
            <a:r>
              <a:rPr lang="en-GB" i="0" u="none" strike="noStrike" baseline="0">
                <a:latin typeface="fbb-Bold"/>
              </a:rPr>
              <a:t>(C) Adaptive Advertising Intervals</a:t>
            </a:r>
          </a:p>
          <a:p>
            <a:pPr marL="285750" indent="-285750" algn="l">
              <a:buFont typeface="Arial" panose="020B0604020202020204" pitchFamily="34" charset="0"/>
              <a:buChar char="•"/>
            </a:pPr>
            <a:r>
              <a:rPr lang="en-GB" i="0" u="none" strike="noStrike" baseline="0">
                <a:latin typeface="fbb-Bold"/>
              </a:rPr>
              <a:t>(C) Organisation owned devices</a:t>
            </a:r>
          </a:p>
          <a:p>
            <a:pPr marL="285750" indent="-285750" algn="l">
              <a:buFont typeface="Arial" panose="020B0604020202020204" pitchFamily="34" charset="0"/>
              <a:buChar char="•"/>
            </a:pPr>
            <a:r>
              <a:rPr lang="en-GB" i="0" u="none" strike="noStrike" baseline="0">
                <a:latin typeface="fbb-Bold"/>
              </a:rPr>
              <a:t>(C) Battery indication on request</a:t>
            </a:r>
            <a:endParaRPr lang="en-GB" dirty="0"/>
          </a:p>
        </p:txBody>
      </p:sp>
      <p:sp>
        <p:nvSpPr>
          <p:cNvPr id="12" name="TextBox 11">
            <a:extLst>
              <a:ext uri="{FF2B5EF4-FFF2-40B4-BE49-F238E27FC236}">
                <a16:creationId xmlns:a16="http://schemas.microsoft.com/office/drawing/2014/main" id="{81EC69FA-5BB8-4222-AC08-64BCD4D5F669}"/>
              </a:ext>
            </a:extLst>
          </p:cNvPr>
          <p:cNvSpPr txBox="1"/>
          <p:nvPr/>
        </p:nvSpPr>
        <p:spPr>
          <a:xfrm>
            <a:off x="8551065" y="1859339"/>
            <a:ext cx="5095783" cy="2308324"/>
          </a:xfrm>
          <a:prstGeom prst="rect">
            <a:avLst/>
          </a:prstGeom>
          <a:noFill/>
        </p:spPr>
        <p:txBody>
          <a:bodyPr wrap="square" rtlCol="0">
            <a:spAutoFit/>
          </a:bodyPr>
          <a:lstStyle/>
          <a:p>
            <a:pPr algn="l"/>
            <a:r>
              <a:rPr lang="en-GB" sz="1800" b="1" i="0" u="sng" strike="noStrike" baseline="0">
                <a:latin typeface="fbb-Bold"/>
              </a:rPr>
              <a:t>Non-functional Requirements</a:t>
            </a:r>
            <a:br>
              <a:rPr lang="en-GB" sz="1800" b="1" i="0" u="sng" strike="noStrike" baseline="0">
                <a:latin typeface="fbb-Bold"/>
              </a:rPr>
            </a:br>
            <a:endParaRPr lang="en-GB" sz="1800" b="1" i="0" u="sng" strike="noStrike" baseline="0">
              <a:latin typeface="fbb-Bold"/>
            </a:endParaRPr>
          </a:p>
          <a:p>
            <a:pPr marL="285750" indent="-285750" algn="l">
              <a:buFont typeface="Arial" panose="020B0604020202020204" pitchFamily="34" charset="0"/>
              <a:buChar char="•"/>
            </a:pPr>
            <a:r>
              <a:rPr lang="en-GB" sz="1800" i="0" u="none" strike="noStrike" baseline="0">
                <a:latin typeface="fbb-Bold"/>
              </a:rPr>
              <a:t>(M) Colour-blind Accessibility</a:t>
            </a:r>
          </a:p>
          <a:p>
            <a:pPr marL="285750" indent="-285750" algn="l">
              <a:buFont typeface="Arial" panose="020B0604020202020204" pitchFamily="34" charset="0"/>
              <a:buChar char="•"/>
            </a:pPr>
            <a:r>
              <a:rPr lang="en-GB" sz="1800" i="0" u="none" strike="noStrike" baseline="0">
                <a:latin typeface="fbb-Bold"/>
              </a:rPr>
              <a:t>(M) Responsiveness</a:t>
            </a:r>
          </a:p>
          <a:p>
            <a:pPr marL="285750" indent="-285750" algn="l">
              <a:buFont typeface="Arial" panose="020B0604020202020204" pitchFamily="34" charset="0"/>
              <a:buChar char="•"/>
            </a:pPr>
            <a:r>
              <a:rPr lang="en-GB" sz="1800" i="0" u="none" strike="noStrike" baseline="0">
                <a:latin typeface="fbb-Bold"/>
              </a:rPr>
              <a:t>(M) Ease of Use</a:t>
            </a:r>
          </a:p>
          <a:p>
            <a:pPr marL="285750" indent="-285750" algn="l">
              <a:buFont typeface="Arial" panose="020B0604020202020204" pitchFamily="34" charset="0"/>
              <a:buChar char="•"/>
            </a:pPr>
            <a:r>
              <a:rPr lang="en-GB" sz="1800" i="0" u="none" strike="noStrike" baseline="0">
                <a:latin typeface="fbb-Bold"/>
              </a:rPr>
              <a:t>(M) App Design</a:t>
            </a:r>
          </a:p>
          <a:p>
            <a:pPr marL="285750" indent="-285750" algn="l">
              <a:buFont typeface="Arial" panose="020B0604020202020204" pitchFamily="34" charset="0"/>
              <a:buChar char="•"/>
            </a:pPr>
            <a:r>
              <a:rPr lang="en-GB" sz="1800" i="0" u="none" strike="noStrike" baseline="0">
                <a:latin typeface="fbb-Bold"/>
              </a:rPr>
              <a:t>(S) Subtle Alert</a:t>
            </a:r>
          </a:p>
          <a:p>
            <a:pPr marL="285750" indent="-285750" algn="l">
              <a:buFont typeface="Arial" panose="020B0604020202020204" pitchFamily="34" charset="0"/>
              <a:buChar char="•"/>
            </a:pPr>
            <a:r>
              <a:rPr lang="en-GB" sz="1800" i="0" u="none" strike="noStrike" baseline="0">
                <a:latin typeface="fbb-Bold"/>
              </a:rPr>
              <a:t>(C) Organisational Privacy</a:t>
            </a:r>
            <a:endParaRPr lang="en-GB" dirty="0"/>
          </a:p>
        </p:txBody>
      </p:sp>
    </p:spTree>
    <p:extLst>
      <p:ext uri="{BB962C8B-B14F-4D97-AF65-F5344CB8AC3E}">
        <p14:creationId xmlns:p14="http://schemas.microsoft.com/office/powerpoint/2010/main" val="3571032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CD1224-BD98-4063-93CD-100BD71E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8E8356-FA36-428E-8D8B-AD2761B98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08F61E-60F1-457B-B5DE-ADC3CFFBBFAD}"/>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Exploratory Data Analysis</a:t>
            </a:r>
          </a:p>
        </p:txBody>
      </p:sp>
      <p:pic>
        <p:nvPicPr>
          <p:cNvPr id="11" name="Graphic 10">
            <a:extLst>
              <a:ext uri="{FF2B5EF4-FFF2-40B4-BE49-F238E27FC236}">
                <a16:creationId xmlns:a16="http://schemas.microsoft.com/office/drawing/2014/main" id="{D4422E5A-EEF1-4465-95AE-002B1E9E58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5161" y="43864"/>
            <a:ext cx="6334111" cy="3385136"/>
          </a:xfrm>
          <a:prstGeom prst="rect">
            <a:avLst/>
          </a:prstGeom>
        </p:spPr>
      </p:pic>
      <p:pic>
        <p:nvPicPr>
          <p:cNvPr id="13" name="Graphic 12">
            <a:extLst>
              <a:ext uri="{FF2B5EF4-FFF2-40B4-BE49-F238E27FC236}">
                <a16:creationId xmlns:a16="http://schemas.microsoft.com/office/drawing/2014/main" id="{56C1AB25-407F-43EB-A41D-2B2A294628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5161" y="3472864"/>
            <a:ext cx="6334110" cy="3252196"/>
          </a:xfrm>
          <a:prstGeom prst="rect">
            <a:avLst/>
          </a:prstGeom>
        </p:spPr>
      </p:pic>
    </p:spTree>
    <p:extLst>
      <p:ext uri="{BB962C8B-B14F-4D97-AF65-F5344CB8AC3E}">
        <p14:creationId xmlns:p14="http://schemas.microsoft.com/office/powerpoint/2010/main" val="3241923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AEFEDF-FB0F-4284-B1B2-B634483D2940}"/>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Design &amp; Implementation</a:t>
            </a:r>
          </a:p>
        </p:txBody>
      </p:sp>
      <p:cxnSp>
        <p:nvCxnSpPr>
          <p:cNvPr id="13" name="Straight Connector 12">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21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B8F8908-E8A2-4DB5-B951-245EDEF7F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0F4103-7124-4468-B054-19E3E28BB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99D1023-4FB2-4164-AD40-C2798E732135}"/>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Software Engineering Process</a:t>
            </a:r>
          </a:p>
        </p:txBody>
      </p:sp>
      <p:pic>
        <p:nvPicPr>
          <p:cNvPr id="10" name="Picture 9" descr="Logo, icon&#10;&#10;Description automatically generated">
            <a:extLst>
              <a:ext uri="{FF2B5EF4-FFF2-40B4-BE49-F238E27FC236}">
                <a16:creationId xmlns:a16="http://schemas.microsoft.com/office/drawing/2014/main" id="{4AE46B97-14CD-4209-AC1C-7AC6740C8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9377" y="910323"/>
            <a:ext cx="2013557" cy="840826"/>
          </a:xfrm>
          <a:prstGeom prst="rect">
            <a:avLst/>
          </a:prstGeom>
        </p:spPr>
      </p:pic>
      <p:pic>
        <p:nvPicPr>
          <p:cNvPr id="12" name="Picture 11" descr="Logo&#10;&#10;Description automatically generated">
            <a:extLst>
              <a:ext uri="{FF2B5EF4-FFF2-40B4-BE49-F238E27FC236}">
                <a16:creationId xmlns:a16="http://schemas.microsoft.com/office/drawing/2014/main" id="{F94D4B90-D043-42C6-9A59-EB602E6634FD}"/>
              </a:ext>
            </a:extLst>
          </p:cNvPr>
          <p:cNvPicPr>
            <a:picLocks noChangeAspect="1"/>
          </p:cNvPicPr>
          <p:nvPr/>
        </p:nvPicPr>
        <p:blipFill rotWithShape="1">
          <a:blip r:embed="rId4">
            <a:extLst>
              <a:ext uri="{28A0092B-C50C-407E-A947-70E740481C1C}">
                <a14:useLocalDpi xmlns:a14="http://schemas.microsoft.com/office/drawing/2010/main" val="0"/>
              </a:ext>
            </a:extLst>
          </a:blip>
          <a:srcRect l="24869" t="6173" r="23625" b="11059"/>
          <a:stretch/>
        </p:blipFill>
        <p:spPr>
          <a:xfrm>
            <a:off x="7429756" y="430525"/>
            <a:ext cx="1488401" cy="1320624"/>
          </a:xfrm>
          <a:prstGeom prst="rect">
            <a:avLst/>
          </a:prstGeom>
        </p:spPr>
      </p:pic>
      <p:pic>
        <p:nvPicPr>
          <p:cNvPr id="14" name="Picture 13" descr="Text&#10;&#10;Description automatically generated">
            <a:extLst>
              <a:ext uri="{FF2B5EF4-FFF2-40B4-BE49-F238E27FC236}">
                <a16:creationId xmlns:a16="http://schemas.microsoft.com/office/drawing/2014/main" id="{C7757C0E-9134-43B3-9A79-072955CDC8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945" y="631064"/>
            <a:ext cx="2610201" cy="1179843"/>
          </a:xfrm>
          <a:prstGeom prst="rect">
            <a:avLst/>
          </a:prstGeom>
        </p:spPr>
      </p:pic>
      <p:pic>
        <p:nvPicPr>
          <p:cNvPr id="18" name="Picture 17" descr="Diagram&#10;&#10;Description automatically generated">
            <a:extLst>
              <a:ext uri="{FF2B5EF4-FFF2-40B4-BE49-F238E27FC236}">
                <a16:creationId xmlns:a16="http://schemas.microsoft.com/office/drawing/2014/main" id="{EF3421A0-0C26-4199-94C5-3BF19E4D6D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0366" y="2181674"/>
            <a:ext cx="7006489" cy="3644900"/>
          </a:xfrm>
          <a:prstGeom prst="rect">
            <a:avLst/>
          </a:prstGeom>
        </p:spPr>
      </p:pic>
      <p:sp>
        <p:nvSpPr>
          <p:cNvPr id="2" name="TextBox 1">
            <a:extLst>
              <a:ext uri="{FF2B5EF4-FFF2-40B4-BE49-F238E27FC236}">
                <a16:creationId xmlns:a16="http://schemas.microsoft.com/office/drawing/2014/main" id="{AD502C81-4C26-480A-8EBD-2F2A2167F721}"/>
              </a:ext>
            </a:extLst>
          </p:cNvPr>
          <p:cNvSpPr txBox="1"/>
          <p:nvPr/>
        </p:nvSpPr>
        <p:spPr>
          <a:xfrm>
            <a:off x="6547880" y="5832261"/>
            <a:ext cx="3252151" cy="230832"/>
          </a:xfrm>
          <a:prstGeom prst="rect">
            <a:avLst/>
          </a:prstGeom>
          <a:noFill/>
        </p:spPr>
        <p:txBody>
          <a:bodyPr wrap="square" rtlCol="0">
            <a:spAutoFit/>
          </a:bodyPr>
          <a:lstStyle/>
          <a:p>
            <a:r>
              <a:rPr lang="en-GB" sz="900" dirty="0"/>
              <a:t>https://curtisbacon.wordpress.com/2014/10/12/design-iteration/</a:t>
            </a:r>
          </a:p>
        </p:txBody>
      </p:sp>
    </p:spTree>
    <p:extLst>
      <p:ext uri="{BB962C8B-B14F-4D97-AF65-F5344CB8AC3E}">
        <p14:creationId xmlns:p14="http://schemas.microsoft.com/office/powerpoint/2010/main" val="475812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3335</TotalTime>
  <Words>2457</Words>
  <Application>Microsoft Office PowerPoint</Application>
  <PresentationFormat>Widescreen</PresentationFormat>
  <Paragraphs>205</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Cambria Math</vt:lpstr>
      <vt:lpstr>fbb-Bold</vt:lpstr>
      <vt:lpstr>fbb-Italic</vt:lpstr>
      <vt:lpstr>fbb-Regular</vt:lpstr>
      <vt:lpstr>Office Theme</vt:lpstr>
      <vt:lpstr>Keep Your Distance! Real-time Social Distancing Using  Wearable ESP32s</vt:lpstr>
      <vt:lpstr>Background</vt:lpstr>
      <vt:lpstr>PowerPoint Presentation</vt:lpstr>
      <vt:lpstr>Bluetooth Low Energy (BLE)</vt:lpstr>
      <vt:lpstr>Analysis &amp; Requirements</vt:lpstr>
      <vt:lpstr>PowerPoint Presentation</vt:lpstr>
      <vt:lpstr>PowerPoint Presentation</vt:lpstr>
      <vt:lpstr>Design &amp;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Keep Your Distance! Real-time Social Distancing Using Wearable ESP32s</dc:title>
  <dc:creator>Ryan Williamson</dc:creator>
  <cp:lastModifiedBy>Ryan Williamson</cp:lastModifiedBy>
  <cp:revision>46</cp:revision>
  <dcterms:created xsi:type="dcterms:W3CDTF">2021-03-25T23:59:15Z</dcterms:created>
  <dcterms:modified xsi:type="dcterms:W3CDTF">2021-03-29T11:33:21Z</dcterms:modified>
</cp:coreProperties>
</file>